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Default Extension="gif" ContentType="image/gif"/>
  <Override PartName="/customXml/itemProps4.xml" ContentType="application/vnd.openxmlformats-officedocument.customXmlPropertie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10"/>
  </p:notesMasterIdLst>
  <p:handoutMasterIdLst>
    <p:handoutMasterId r:id="rId11"/>
  </p:handoutMasterIdLst>
  <p:sldIdLst>
    <p:sldId id="256" r:id="rId6"/>
    <p:sldId id="302" r:id="rId7"/>
    <p:sldId id="303" r:id="rId8"/>
    <p:sldId id="283" r:id="rId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CC"/>
    <a:srgbClr val="FF00FF"/>
    <a:srgbClr val="66FFFF"/>
    <a:srgbClr val="00FFFF"/>
    <a:srgbClr val="FFFF99"/>
    <a:srgbClr val="CCFFFF"/>
    <a:srgbClr val="3C558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15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3" d="100"/>
          <a:sy n="73" d="100"/>
        </p:scale>
        <p:origin x="-2814" y="-84"/>
      </p:cViewPr>
      <p:guideLst>
        <p:guide orient="horz" pos="2928"/>
        <p:guide pos="220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r>
              <a:rPr lang="en-US" smtClean="0"/>
              <a:t>5/23/2017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4D1362F-8E5B-436D-B2E4-DB7BA9138DF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50544463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r>
              <a:rPr lang="en-US" smtClean="0"/>
              <a:t>5/23/2017</a:t>
            </a:r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3131DA39-B701-4013-BEA5-4A5743C7784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3476055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gif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Title Slide"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0" y="3733800"/>
            <a:ext cx="9144000" cy="914400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Title Page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724400"/>
            <a:ext cx="9144000" cy="137160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bg1">
                    <a:lumMod val="75000"/>
                  </a:schemeClr>
                </a:solidFill>
                <a:latin typeface="Franklin Gothic Medium" panose="020B06030201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028700" y="4572000"/>
            <a:ext cx="7086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16400" y="6191865"/>
            <a:ext cx="2236964" cy="67596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03650" y="312786"/>
            <a:ext cx="3036651" cy="3116214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0" y="6396905"/>
            <a:ext cx="2971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 smtClean="0">
                <a:solidFill>
                  <a:schemeClr val="bg1"/>
                </a:solidFill>
              </a:rPr>
              <a:t>Public Information</a:t>
            </a:r>
          </a:p>
        </p:txBody>
      </p:sp>
    </p:spTree>
    <p:extLst>
      <p:ext uri="{BB962C8B-B14F-4D97-AF65-F5344CB8AC3E}">
        <p14:creationId xmlns:p14="http://schemas.microsoft.com/office/powerpoint/2010/main" xmlns="" val="10108465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0" y="3898392"/>
            <a:ext cx="9144000" cy="762000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4000" baseline="0">
                <a:solidFill>
                  <a:schemeClr val="accent6"/>
                </a:solidFill>
              </a:defRPr>
            </a:lvl1pPr>
          </a:lstStyle>
          <a:p>
            <a:r>
              <a:rPr lang="en-US" dirty="0" smtClean="0"/>
              <a:t>Option 2 - Title Page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888992"/>
            <a:ext cx="9144000" cy="1283208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Medium" panose="020B06030201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028700" y="4736592"/>
            <a:ext cx="7086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05200" y="1171722"/>
            <a:ext cx="2180352" cy="2104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643902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0" y="2286000"/>
            <a:ext cx="9144000" cy="762000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4000" baseline="0">
                <a:solidFill>
                  <a:schemeClr val="accent6"/>
                </a:solidFill>
              </a:defRPr>
            </a:lvl1pPr>
          </a:lstStyle>
          <a:p>
            <a:r>
              <a:rPr lang="en-US" dirty="0" smtClean="0"/>
              <a:t>Section Title Page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0" y="3276600"/>
            <a:ext cx="9144000" cy="1283208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Medium" panose="020B06030201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Section subtitle style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028700" y="3124200"/>
            <a:ext cx="7086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6749105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 b="0">
                <a:solidFill>
                  <a:schemeClr val="accent6"/>
                </a:solidFill>
              </a:defRPr>
            </a:lvl1pPr>
            <a:lvl2pPr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Placeholder 13"/>
          <p:cNvSpPr>
            <a:spLocks noGrp="1"/>
          </p:cNvSpPr>
          <p:nvPr>
            <p:ph type="title" hasCustomPrompt="1"/>
          </p:nvPr>
        </p:nvSpPr>
        <p:spPr>
          <a:xfrm>
            <a:off x="155448" y="0"/>
            <a:ext cx="82296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title</a:t>
            </a:r>
            <a:endParaRPr lang="en-US" sz="3000" dirty="0">
              <a:latin typeface="Franklin Gothic Medium" panose="020B06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51042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3"/>
          <p:cNvSpPr>
            <a:spLocks noGrp="1"/>
          </p:cNvSpPr>
          <p:nvPr>
            <p:ph type="title" hasCustomPrompt="1"/>
          </p:nvPr>
        </p:nvSpPr>
        <p:spPr>
          <a:xfrm>
            <a:off x="155448" y="0"/>
            <a:ext cx="82296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title</a:t>
            </a:r>
            <a:endParaRPr lang="en-US" sz="3000" dirty="0">
              <a:latin typeface="Franklin Gothic Medium" panose="020B06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51042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16400" y="6182033"/>
            <a:ext cx="2236964" cy="675967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extBox 1"/>
          <p:cNvSpPr txBox="1"/>
          <p:nvPr userDrawn="1"/>
        </p:nvSpPr>
        <p:spPr>
          <a:xfrm>
            <a:off x="2895600" y="6396905"/>
            <a:ext cx="2971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 smtClean="0">
                <a:solidFill>
                  <a:schemeClr val="bg1"/>
                </a:solidFill>
              </a:rPr>
              <a:t>Public Information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137327" y="6396905"/>
            <a:ext cx="457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55CF2E0C-8448-45AD-BA18-C015FB6BC643}" type="slidenum">
              <a:rPr lang="en-US" sz="1000" smtClean="0">
                <a:solidFill>
                  <a:schemeClr val="bg1"/>
                </a:solidFill>
              </a:rPr>
              <a:pPr/>
              <a:t>‹#›</a:t>
            </a:fld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685800" y="6396905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DEA8783E-D7BF-491D-B4F9-627FC5BD6335}" type="datetime1">
              <a:rPr lang="en-US" sz="1000" smtClean="0">
                <a:solidFill>
                  <a:schemeClr val="bg1"/>
                </a:solidFill>
              </a:rPr>
              <a:pPr/>
              <a:t>1/4/2018</a:t>
            </a:fld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08327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0" r:id="rId2"/>
    <p:sldLayoutId id="2147483649" r:id="rId3"/>
    <p:sldLayoutId id="2147483650" r:id="rId4"/>
    <p:sldLayoutId id="2147483673" r:id="rId5"/>
  </p:sldLayoutIdLst>
  <p:timing>
    <p:tnLst>
      <p:par>
        <p:cTn id="1" dur="indefinite" restart="never" nodeType="tmRoot"/>
      </p:par>
    </p:tnLst>
  </p:timing>
  <p:hf sldNum="0" hdr="0"/>
  <p:txStyles>
    <p:titleStyle>
      <a:lvl1pPr algn="l" defTabSz="914400" rtl="0" eaLnBrk="1" latinLnBrk="0" hangingPunct="1">
        <a:spcBef>
          <a:spcPct val="0"/>
        </a:spcBef>
        <a:buNone/>
        <a:defRPr sz="4000" i="0" kern="1200" baseline="0">
          <a:solidFill>
            <a:schemeClr val="accent6"/>
          </a:solidFill>
          <a:latin typeface="Franklin Gothic Demi" panose="020B070302010202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b="0" kern="1200">
          <a:solidFill>
            <a:schemeClr val="accent6"/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>
              <a:lumMod val="65000"/>
              <a:lumOff val="35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FAN6500X Simulation Results </a:t>
            </a:r>
            <a:endParaRPr lang="en-US" dirty="0"/>
          </a:p>
        </p:txBody>
      </p:sp>
      <p:sp>
        <p:nvSpPr>
          <p:cNvPr id="10" name="Subtitle 9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11/15/2017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575227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 Details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1524000"/>
            <a:ext cx="4419600" cy="403187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 simple model is provided for FAN6500X </a:t>
            </a:r>
            <a:endParaRPr lang="en-US" sz="1600" dirty="0" smtClean="0"/>
          </a:p>
          <a:p>
            <a:endParaRPr lang="en-US" sz="1600" dirty="0" smtClean="0"/>
          </a:p>
          <a:p>
            <a:r>
              <a:rPr lang="en-US" sz="1600" dirty="0" smtClean="0"/>
              <a:t>Application </a:t>
            </a:r>
            <a:r>
              <a:rPr lang="en-US" sz="1600" dirty="0" smtClean="0"/>
              <a:t>circuits as below</a:t>
            </a:r>
            <a:r>
              <a:rPr lang="en-US" sz="1600" dirty="0" smtClean="0"/>
              <a:t>:</a:t>
            </a:r>
          </a:p>
          <a:p>
            <a:endParaRPr lang="en-US" sz="1600" dirty="0" smtClean="0"/>
          </a:p>
          <a:p>
            <a:pPr marL="173038" indent="-173038">
              <a:buFont typeface="Arial" panose="020B0604020202020204" pitchFamily="34" charset="0"/>
              <a:buChar char="•"/>
            </a:pPr>
            <a:r>
              <a:rPr lang="en-US" sz="1400" dirty="0" smtClean="0"/>
              <a:t>No Access to the inside of the FAN6500X circuit;</a:t>
            </a:r>
          </a:p>
          <a:p>
            <a:pPr marL="173038" indent="-173038">
              <a:buFont typeface="Arial" panose="020B0604020202020204" pitchFamily="34" charset="0"/>
              <a:buChar char="•"/>
            </a:pPr>
            <a:r>
              <a:rPr lang="en-US" sz="1400" dirty="0" smtClean="0"/>
              <a:t>ILIM: A resistance connected to this pin to limit the output current;</a:t>
            </a:r>
          </a:p>
          <a:p>
            <a:pPr marL="173038" indent="-173038">
              <a:buFont typeface="Arial" panose="020B0604020202020204" pitchFamily="34" charset="0"/>
              <a:buChar char="•"/>
            </a:pPr>
            <a:r>
              <a:rPr lang="en-US" sz="1400" smtClean="0"/>
              <a:t>FREQ (RT): </a:t>
            </a:r>
            <a:r>
              <a:rPr lang="en-US" sz="1400" dirty="0"/>
              <a:t>A resistance connected to this pin to </a:t>
            </a:r>
            <a:r>
              <a:rPr lang="en-US" sz="1400" dirty="0" smtClean="0"/>
              <a:t>adjust the switching frequency;</a:t>
            </a:r>
          </a:p>
          <a:p>
            <a:pPr marL="173038" indent="-173038">
              <a:buFont typeface="Arial" panose="020B0604020202020204" pitchFamily="34" charset="0"/>
              <a:buChar char="•"/>
            </a:pPr>
            <a:r>
              <a:rPr lang="en-US" sz="1400" dirty="0" smtClean="0"/>
              <a:t>FB &amp; COMP: Two pins for appropriate Type III compensation network to control the output voltage;</a:t>
            </a:r>
          </a:p>
          <a:p>
            <a:pPr marL="173038" indent="-173038">
              <a:buFont typeface="Arial" panose="020B0604020202020204" pitchFamily="34" charset="0"/>
              <a:buChar char="•"/>
            </a:pPr>
            <a:r>
              <a:rPr lang="en-US" sz="1400" dirty="0" smtClean="0"/>
              <a:t>SW: Output of the converter, between two FETs to be connected to inductor;</a:t>
            </a:r>
          </a:p>
          <a:p>
            <a:pPr marL="173038" indent="-173038">
              <a:buFont typeface="Arial" panose="020B0604020202020204" pitchFamily="34" charset="0"/>
              <a:buChar char="•"/>
            </a:pPr>
            <a:r>
              <a:rPr lang="en-US" sz="1400" dirty="0" smtClean="0"/>
              <a:t>VIN: Input voltage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r>
              <a:rPr lang="en-US" sz="1200" b="1" dirty="0" smtClean="0">
                <a:solidFill>
                  <a:srgbClr val="0000CC"/>
                </a:solidFill>
              </a:rPr>
              <a:t>Note: </a:t>
            </a:r>
            <a:r>
              <a:rPr lang="en-US" sz="1200" dirty="0" smtClean="0">
                <a:solidFill>
                  <a:srgbClr val="0000CC"/>
                </a:solidFill>
              </a:rPr>
              <a:t>To use the simulation model in the right way, the simulation file and FAN6500X folder should be always located in the same address as shown in the picture</a:t>
            </a:r>
            <a:r>
              <a:rPr lang="en-US" sz="1200" dirty="0" smtClean="0">
                <a:solidFill>
                  <a:srgbClr val="0000CC"/>
                </a:solidFill>
              </a:rPr>
              <a:t>.</a:t>
            </a:r>
            <a:r>
              <a:rPr lang="en-US" sz="1400" dirty="0" smtClean="0"/>
              <a:t> </a:t>
            </a:r>
            <a:endParaRPr lang="en-US" sz="1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1524000"/>
            <a:ext cx="4495801" cy="40386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Parameters for the Simulation</a:t>
            </a:r>
            <a:endParaRPr lang="en-US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1" y="1447800"/>
            <a:ext cx="2743199" cy="368137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609601" y="1447800"/>
            <a:ext cx="4876799" cy="369331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Vin: 35V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Vout</a:t>
            </a:r>
            <a:r>
              <a:rPr lang="en-US" dirty="0" smtClean="0"/>
              <a:t>: 28V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Cout</a:t>
            </a:r>
            <a:r>
              <a:rPr lang="en-US" dirty="0" smtClean="0"/>
              <a:t>: 75µF, ESR: 1m</a:t>
            </a:r>
            <a:r>
              <a:rPr lang="el-GR" dirty="0" smtClean="0"/>
              <a:t>Ω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L: 22µH, DCR: 20.5</a:t>
            </a:r>
            <a:r>
              <a:rPr lang="en-US" dirty="0"/>
              <a:t>m</a:t>
            </a:r>
            <a:r>
              <a:rPr lang="el-GR" dirty="0" smtClean="0"/>
              <a:t>Ω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Compensation network </a:t>
            </a:r>
            <a:r>
              <a:rPr lang="en-US" dirty="0" smtClean="0"/>
              <a:t>for </a:t>
            </a:r>
            <a:r>
              <a:rPr lang="en-US" dirty="0" err="1" smtClean="0"/>
              <a:t>Vout</a:t>
            </a:r>
            <a:r>
              <a:rPr lang="en-US" dirty="0" smtClean="0"/>
              <a:t>, FB, and Comp:</a:t>
            </a:r>
          </a:p>
          <a:p>
            <a:pPr marL="687388"/>
            <a:r>
              <a:rPr lang="en-US" dirty="0" smtClean="0"/>
              <a:t>R1: 28k</a:t>
            </a:r>
            <a:r>
              <a:rPr lang="el-GR" dirty="0" smtClean="0"/>
              <a:t>Ω</a:t>
            </a:r>
            <a:endParaRPr lang="en-US" dirty="0" smtClean="0"/>
          </a:p>
          <a:p>
            <a:pPr marL="687388"/>
            <a:r>
              <a:rPr lang="en-US" dirty="0" smtClean="0"/>
              <a:t>R2: 613</a:t>
            </a:r>
            <a:r>
              <a:rPr lang="el-GR" dirty="0" smtClean="0"/>
              <a:t>Ω</a:t>
            </a:r>
            <a:endParaRPr lang="en-US" dirty="0" smtClean="0"/>
          </a:p>
          <a:p>
            <a:pPr marL="687388"/>
            <a:r>
              <a:rPr lang="en-US" dirty="0" smtClean="0"/>
              <a:t>R3: 590</a:t>
            </a:r>
            <a:r>
              <a:rPr lang="el-GR" dirty="0" smtClean="0"/>
              <a:t>Ω</a:t>
            </a:r>
            <a:endParaRPr lang="en-US" dirty="0" smtClean="0"/>
          </a:p>
          <a:p>
            <a:pPr marL="687388"/>
            <a:r>
              <a:rPr lang="en-US" dirty="0" smtClean="0"/>
              <a:t>R4: 1k</a:t>
            </a:r>
            <a:r>
              <a:rPr lang="el-GR" dirty="0"/>
              <a:t>Ω</a:t>
            </a:r>
            <a:endParaRPr lang="en-US" dirty="0" smtClean="0"/>
          </a:p>
          <a:p>
            <a:pPr marL="687388"/>
            <a:r>
              <a:rPr lang="en-US" dirty="0" smtClean="0"/>
              <a:t>C1: 2.7nF</a:t>
            </a:r>
          </a:p>
          <a:p>
            <a:pPr marL="687388"/>
            <a:r>
              <a:rPr lang="en-US" dirty="0" smtClean="0"/>
              <a:t>C2: 220nF</a:t>
            </a:r>
          </a:p>
          <a:p>
            <a:pPr marL="687388"/>
            <a:r>
              <a:rPr lang="en-US" dirty="0" smtClean="0"/>
              <a:t>C3: 470pF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20872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Output Results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838200"/>
            <a:ext cx="663739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Output current: Adjusted to 3.25A (between: 6-13 </a:t>
            </a:r>
            <a:r>
              <a:rPr lang="en-US" dirty="0" err="1" smtClean="0"/>
              <a:t>ms</a:t>
            </a:r>
            <a:r>
              <a:rPr lang="en-US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Switching Frequency: Set to 300kHz through </a:t>
            </a:r>
            <a:r>
              <a:rPr lang="en-US" dirty="0" smtClean="0"/>
              <a:t>FREQ(RT) </a:t>
            </a:r>
            <a:r>
              <a:rPr lang="en-US" dirty="0" smtClean="0"/>
              <a:t>pin 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1" y="1524000"/>
            <a:ext cx="8991600" cy="441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-White">
  <a:themeElements>
    <a:clrScheme name="ONSemi">
      <a:dk1>
        <a:sysClr val="windowText" lastClr="000000"/>
      </a:dk1>
      <a:lt1>
        <a:sysClr val="window" lastClr="FFFFFF"/>
      </a:lt1>
      <a:dk2>
        <a:srgbClr val="3C5583"/>
      </a:dk2>
      <a:lt2>
        <a:srgbClr val="A7A9AC"/>
      </a:lt2>
      <a:accent1>
        <a:srgbClr val="54B948"/>
      </a:accent1>
      <a:accent2>
        <a:srgbClr val="5B8FCB"/>
      </a:accent2>
      <a:accent3>
        <a:srgbClr val="A7A9AC"/>
      </a:accent3>
      <a:accent4>
        <a:srgbClr val="F79646"/>
      </a:accent4>
      <a:accent5>
        <a:srgbClr val="C0504D"/>
      </a:accent5>
      <a:accent6>
        <a:srgbClr val="3C5583"/>
      </a:accent6>
      <a:hlink>
        <a:srgbClr val="54B948"/>
      </a:hlink>
      <a:folHlink>
        <a:srgbClr val="54B948"/>
      </a:folHlink>
    </a:clrScheme>
    <a:fontScheme name="Custom 1">
      <a:majorFont>
        <a:latin typeface="Franklin Gothic Medium"/>
        <a:ea typeface=""/>
        <a:cs typeface=""/>
      </a:majorFont>
      <a:minorFont>
        <a:latin typeface="Franklin Gothic Book"/>
        <a:ea typeface=""/>
        <a:cs typeface="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82A9054086F0942B3853AFC0E787513" ma:contentTypeVersion="3" ma:contentTypeDescription="Create a new document." ma:contentTypeScope="" ma:versionID="4c7a760a323f5a68a6512d89a72e4fe4">
  <xsd:schema xmlns:xsd="http://www.w3.org/2001/XMLSchema" xmlns:xs="http://www.w3.org/2001/XMLSchema" xmlns:p="http://schemas.microsoft.com/office/2006/metadata/properties" xmlns:ns2="e4678c56-0b70-41a7-9cf0-17b28b6c32bd" targetNamespace="http://schemas.microsoft.com/office/2006/metadata/properties" ma:root="true" ma:fieldsID="08cc4399a8feb847a802c6ab2e823d6b" ns2:_="">
    <xsd:import namespace="e4678c56-0b70-41a7-9cf0-17b28b6c32bd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4678c56-0b70-41a7-9cf0-17b28b6c32b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4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e4678c56-0b70-41a7-9cf0-17b28b6c32bd">F4YVM2C5QEYC-631468080-17</_dlc_DocId>
    <_dlc_DocIdUrl xmlns="e4678c56-0b70-41a7-9cf0-17b28b6c32bd">
      <Url>http://theconnection.onsemi.com/sm/mc/_layouts/15/DocIdRedir.aspx?ID=F4YVM2C5QEYC-631468080-17</Url>
      <Description>F4YVM2C5QEYC-631468080-17</Description>
    </_dlc_DocIdUrl>
  </documentManagement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834BEAF-4C5A-4038-9477-B35E02F50E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4678c56-0b70-41a7-9cf0-17b28b6c32b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03036E0-D1C4-46C2-82B4-4E33800B8137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DA6EB9EE-92B4-4DC4-B5EB-7D466ADF759D}">
  <ds:schemaRefs>
    <ds:schemaRef ds:uri="http://purl.org/dc/elements/1.1/"/>
    <ds:schemaRef ds:uri="http://schemas.openxmlformats.org/package/2006/metadata/core-properties"/>
    <ds:schemaRef ds:uri="e4678c56-0b70-41a7-9cf0-17b28b6c32bd"/>
    <ds:schemaRef ds:uri="http://purl.org/dc/dcmitype/"/>
    <ds:schemaRef ds:uri="http://schemas.microsoft.com/office/2006/documentManagement/types"/>
    <ds:schemaRef ds:uri="http://www.w3.org/XML/1998/namespace"/>
    <ds:schemaRef ds:uri="http://purl.org/dc/terms/"/>
    <ds:schemaRef ds:uri="http://schemas.microsoft.com/office/2006/metadata/properties"/>
    <ds:schemaRef ds:uri="http://schemas.microsoft.com/office/infopath/2007/PartnerControls"/>
  </ds:schemaRefs>
</ds:datastoreItem>
</file>

<file path=customXml/itemProps4.xml><?xml version="1.0" encoding="utf-8"?>
<ds:datastoreItem xmlns:ds="http://schemas.openxmlformats.org/officeDocument/2006/customXml" ds:itemID="{61A193D1-99E3-46AF-A79D-305B2B910B0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10658</TotalTime>
  <Words>213</Words>
  <Application>Microsoft Office PowerPoint</Application>
  <PresentationFormat>On-screen Show (4:3)</PresentationFormat>
  <Paragraphs>31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Presentation-White</vt:lpstr>
      <vt:lpstr>FAN6500X Simulation Results </vt:lpstr>
      <vt:lpstr>Model Details</vt:lpstr>
      <vt:lpstr>Parameters for the Simulation</vt:lpstr>
      <vt:lpstr>Output Results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Kellie Palon</dc:creator>
  <cp:lastModifiedBy>Windows User</cp:lastModifiedBy>
  <cp:revision>188</cp:revision>
  <dcterms:created xsi:type="dcterms:W3CDTF">2015-02-26T20:49:16Z</dcterms:created>
  <dcterms:modified xsi:type="dcterms:W3CDTF">2018-01-04T15:46:41Z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c5a9905d-e450-4cba-805e-9619a006fb29</vt:lpwstr>
  </property>
  <property fmtid="{D5CDD505-2E9C-101B-9397-08002B2CF9AE}" pid="3" name="ContentTypeId">
    <vt:lpwstr>0x010100E82A9054086F0942B3853AFC0E787513</vt:lpwstr>
  </property>
</Properties>
</file>