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  <p:sldMasterId id="2147483744" r:id="rId2"/>
    <p:sldMasterId id="2147483751" r:id="rId3"/>
  </p:sldMasterIdLst>
  <p:notesMasterIdLst>
    <p:notesMasterId r:id="rId34"/>
  </p:notesMasterIdLst>
  <p:handoutMasterIdLst>
    <p:handoutMasterId r:id="rId35"/>
  </p:handoutMasterIdLst>
  <p:sldIdLst>
    <p:sldId id="258" r:id="rId4"/>
    <p:sldId id="336" r:id="rId5"/>
    <p:sldId id="324" r:id="rId6"/>
    <p:sldId id="279" r:id="rId7"/>
    <p:sldId id="325" r:id="rId8"/>
    <p:sldId id="337" r:id="rId9"/>
    <p:sldId id="316" r:id="rId10"/>
    <p:sldId id="283" r:id="rId11"/>
    <p:sldId id="326" r:id="rId12"/>
    <p:sldId id="309" r:id="rId13"/>
    <p:sldId id="304" r:id="rId14"/>
    <p:sldId id="306" r:id="rId15"/>
    <p:sldId id="305" r:id="rId16"/>
    <p:sldId id="344" r:id="rId17"/>
    <p:sldId id="330" r:id="rId18"/>
    <p:sldId id="331" r:id="rId19"/>
    <p:sldId id="332" r:id="rId20"/>
    <p:sldId id="343" r:id="rId21"/>
    <p:sldId id="345" r:id="rId22"/>
    <p:sldId id="346" r:id="rId23"/>
    <p:sldId id="288" r:id="rId24"/>
    <p:sldId id="299" r:id="rId25"/>
    <p:sldId id="301" r:id="rId26"/>
    <p:sldId id="329" r:id="rId27"/>
    <p:sldId id="340" r:id="rId28"/>
    <p:sldId id="338" r:id="rId29"/>
    <p:sldId id="342" r:id="rId30"/>
    <p:sldId id="300" r:id="rId31"/>
    <p:sldId id="339" r:id="rId32"/>
    <p:sldId id="271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4AE"/>
    <a:srgbClr val="45D2CA"/>
    <a:srgbClr val="0A2C6C"/>
    <a:srgbClr val="056999"/>
    <a:srgbClr val="2887BA"/>
    <a:srgbClr val="398CC0"/>
    <a:srgbClr val="004BAE"/>
    <a:srgbClr val="008080"/>
    <a:srgbClr val="001873"/>
    <a:srgbClr val="1C1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64" autoAdjust="0"/>
    <p:restoredTop sz="89710" autoAdjust="0"/>
  </p:normalViewPr>
  <p:slideViewPr>
    <p:cSldViewPr snapToGrid="0" snapToObjects="1">
      <p:cViewPr varScale="1">
        <p:scale>
          <a:sx n="148" d="100"/>
          <a:sy n="148" d="100"/>
        </p:scale>
        <p:origin x="162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13874-6BA7-DB47-9CC4-1DE17D01AFB7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41ABC-3462-5C4B-887A-0F5DF0F9CD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116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52E66-AEE9-DC41-9B11-29C426A33383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4C63D-560A-D148-B30D-C2DF697D5E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16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C63D-560A-D148-B30D-C2DF697D5EC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31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C63D-560A-D148-B30D-C2DF697D5EC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77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C63D-560A-D148-B30D-C2DF697D5EC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77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C63D-560A-D148-B30D-C2DF697D5EC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77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C63D-560A-D148-B30D-C2DF697D5EC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77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C63D-560A-D148-B30D-C2DF697D5EC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77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C63D-560A-D148-B30D-C2DF697D5EC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77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C63D-560A-D148-B30D-C2DF697D5EC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77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C63D-560A-D148-B30D-C2DF697D5EC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77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C63D-560A-D148-B30D-C2DF697D5EC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773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C63D-560A-D148-B30D-C2DF697D5EC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77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The problem is achieving all of them at the same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C63D-560A-D148-B30D-C2DF697D5EC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77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C63D-560A-D148-B30D-C2DF697D5EC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77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C63D-560A-D148-B30D-C2DF697D5EC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773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C63D-560A-D148-B30D-C2DF697D5EC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773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C63D-560A-D148-B30D-C2DF697D5EC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773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C63D-560A-D148-B30D-C2DF697D5EC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773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C63D-560A-D148-B30D-C2DF697D5EC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773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C63D-560A-D148-B30D-C2DF697D5EC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773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C63D-560A-D148-B30D-C2DF697D5EC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773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C63D-560A-D148-B30D-C2DF697D5EC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773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C63D-560A-D148-B30D-C2DF697D5EC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47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L Helvetica Light"/>
                <a:cs typeface="L Helvetica Light"/>
              </a:rPr>
              <a:t>System architectures &amp; power converter topologies are continuously evaluated for</a:t>
            </a:r>
            <a:r>
              <a:rPr lang="en-US" baseline="0" dirty="0">
                <a:latin typeface="L Helvetica Light"/>
                <a:cs typeface="L Helvetica Light"/>
              </a:rPr>
              <a:t> optimum performance.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latin typeface="L Helvetica Light"/>
                <a:cs typeface="L Helvetica Light"/>
              </a:rPr>
              <a:t>Paralleling, modularity  --  vicor’s success story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latin typeface="L Helvetica Light"/>
                <a:cs typeface="L Helvetica Light"/>
              </a:rPr>
              <a:t>System level optimization  --  dynamic voltage scaling, partitioning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latin typeface="L Helvetica Light"/>
                <a:cs typeface="L Helvetica Light"/>
              </a:rPr>
              <a:t>Smart control  ---  continuously adapts to load and operating conditions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latin typeface="L Helvetica Light"/>
                <a:cs typeface="L Helvetica Light"/>
              </a:rPr>
              <a:t>Connectivity  --  configuration, control, telemetry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latin typeface="L Helvetica Light"/>
                <a:cs typeface="L Helvetica Light"/>
              </a:rPr>
              <a:t>Sensors  --  integrated or interface provided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L Helvetica Light"/>
              <a:cs typeface="L Helvetica Light"/>
            </a:endParaRPr>
          </a:p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C63D-560A-D148-B30D-C2DF697D5EC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77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C63D-560A-D148-B30D-C2DF697D5EC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77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C63D-560A-D148-B30D-C2DF697D5EC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77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C63D-560A-D148-B30D-C2DF697D5EC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77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Example TOP:  4kW solar inverter redesigned with </a:t>
            </a:r>
            <a:r>
              <a:rPr lang="en-US" sz="1200" dirty="0" err="1"/>
              <a:t>GaN</a:t>
            </a:r>
            <a:endParaRPr lang="en-US" sz="1200" dirty="0"/>
          </a:p>
          <a:p>
            <a:r>
              <a:rPr lang="en-US" dirty="0">
                <a:latin typeface="Helvetica"/>
                <a:cs typeface="Helvetica"/>
              </a:rPr>
              <a:t>Example MIDDLE: 1.5kW</a:t>
            </a:r>
            <a:r>
              <a:rPr lang="en-US" baseline="0" dirty="0">
                <a:latin typeface="Helvetica"/>
                <a:cs typeface="Helvetica"/>
              </a:rPr>
              <a:t> telecom power supply with DC link as a function of load</a:t>
            </a:r>
          </a:p>
          <a:p>
            <a:r>
              <a:rPr lang="en-US" baseline="0" dirty="0">
                <a:latin typeface="Helvetica"/>
                <a:cs typeface="Helvetica"/>
              </a:rPr>
              <a:t>Example BOTTOM: 400W PFC with topology and operating frequency change as a function of load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C63D-560A-D148-B30D-C2DF697D5EC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77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C63D-560A-D148-B30D-C2DF697D5EC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77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C63D-560A-D148-B30D-C2DF697D5EC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77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478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066206" y="2905935"/>
            <a:ext cx="7011590" cy="0"/>
          </a:xfrm>
          <a:prstGeom prst="line">
            <a:avLst/>
          </a:prstGeom>
          <a:ln w="127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181477"/>
            <a:ext cx="8423910" cy="51435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64456" y="3116044"/>
            <a:ext cx="6415088" cy="41790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97" y="4854934"/>
            <a:ext cx="717806" cy="68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712" y="127338"/>
            <a:ext cx="984542" cy="10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3159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997527"/>
            <a:ext cx="8343900" cy="361257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latin typeface="Helvetica"/>
                <a:cs typeface="Helvetica"/>
              </a:defRPr>
            </a:lvl1pPr>
            <a:lvl2pPr marL="457200" indent="0">
              <a:buFontTx/>
              <a:buNone/>
              <a:defRPr sz="1800">
                <a:latin typeface="Helvetica 45 Light"/>
              </a:defRPr>
            </a:lvl2pPr>
            <a:lvl3pPr marL="914400" indent="0">
              <a:buFontTx/>
              <a:buNone/>
              <a:defRPr sz="1800">
                <a:latin typeface="Helvetica 45 Light"/>
              </a:defRPr>
            </a:lvl3pPr>
            <a:lvl4pPr>
              <a:defRPr>
                <a:latin typeface="Helvetica 45 Light"/>
              </a:defRPr>
            </a:lvl4pPr>
            <a:lvl5pPr>
              <a:defRPr>
                <a:latin typeface="Helvetica 45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46250" y="276225"/>
            <a:ext cx="7029450" cy="555048"/>
          </a:xfrm>
          <a:prstGeom prst="rect">
            <a:avLst/>
          </a:prstGeom>
        </p:spPr>
        <p:txBody>
          <a:bodyPr vert="horz"/>
          <a:lstStyle>
            <a:lvl1pPr>
              <a:defRPr sz="2800" b="0" i="0"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05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428750" y="2914650"/>
            <a:ext cx="6286500" cy="571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4350" y="2171700"/>
            <a:ext cx="8135100" cy="685800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54357"/>
            <a:ext cx="28956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 Proprietary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0D350C-AE49-3D46-B788-14D7614CEFB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8036217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" y="-223"/>
            <a:ext cx="9142505" cy="51439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072" y="4792978"/>
            <a:ext cx="195099" cy="22241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066206" y="2905935"/>
            <a:ext cx="7011590" cy="0"/>
          </a:xfrm>
          <a:prstGeom prst="line">
            <a:avLst/>
          </a:prstGeom>
          <a:ln w="127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0045" y="2181477"/>
            <a:ext cx="8423910" cy="51435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64456" y="3116044"/>
            <a:ext cx="6415088" cy="4179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008" y="4865062"/>
            <a:ext cx="674372" cy="845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712" y="127338"/>
            <a:ext cx="984542" cy="10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22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729B-B268-46BE-9EF2-AF931EAD96EB}" type="datetime1">
              <a:rPr lang="en-US" smtClean="0"/>
              <a:t>2/5/2019</a:t>
            </a:fld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31233" y="4767263"/>
            <a:ext cx="497417" cy="273844"/>
          </a:xfrm>
          <a:prstGeom prst="rect">
            <a:avLst/>
          </a:prstGeom>
        </p:spPr>
        <p:txBody>
          <a:bodyPr anchor="ctr"/>
          <a:lstStyle>
            <a:lvl1pPr algn="r">
              <a:defRPr sz="788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066205" y="2745200"/>
            <a:ext cx="7011590" cy="0"/>
          </a:xfrm>
          <a:prstGeom prst="line">
            <a:avLst/>
          </a:prstGeom>
          <a:ln w="127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0045" y="2028605"/>
            <a:ext cx="8423910" cy="514350"/>
          </a:xfrm>
        </p:spPr>
        <p:txBody>
          <a:bodyPr/>
          <a:lstStyle>
            <a:lvl1pPr algn="ctr">
              <a:defRPr>
                <a:solidFill>
                  <a:srgbClr val="2C5985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64455" y="2980313"/>
            <a:ext cx="6415088" cy="417909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072" y="4792978"/>
            <a:ext cx="195099" cy="222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008" y="4865062"/>
            <a:ext cx="674372" cy="8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72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rgbClr val="54B948"/>
                </a:solidFill>
              </a:defRPr>
            </a:lvl3pPr>
            <a:lvl4pPr>
              <a:defRPr>
                <a:solidFill>
                  <a:srgbClr val="848484"/>
                </a:solidFill>
              </a:defRPr>
            </a:lvl4pPr>
            <a:lvl5pPr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5BCB8FFE-F1DE-414B-8B3E-79206CDE8AD6}" type="datetime1">
              <a:rPr lang="en-US" smtClean="0"/>
              <a:t>2/5/2019</a:t>
            </a:fld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31233" y="4767263"/>
            <a:ext cx="497417" cy="273844"/>
          </a:xfrm>
          <a:prstGeom prst="rect">
            <a:avLst/>
          </a:prstGeom>
        </p:spPr>
        <p:txBody>
          <a:bodyPr anchor="ctr"/>
          <a:lstStyle>
            <a:lvl1pPr algn="r">
              <a:defRPr sz="788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072" y="4792978"/>
            <a:ext cx="195099" cy="222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008" y="4865062"/>
            <a:ext cx="674372" cy="8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10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9F30A39E-A9F4-4D13-8BE5-F911DE28BE1E}" type="datetime1">
              <a:rPr lang="en-US" smtClean="0"/>
              <a:t>2/5/2019</a:t>
            </a:fld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31233" y="4767263"/>
            <a:ext cx="497417" cy="273844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072" y="4792978"/>
            <a:ext cx="195099" cy="2224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008" y="4865062"/>
            <a:ext cx="674372" cy="8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4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613E5CD5-848D-438C-A0B9-9C2BB37B5341}" type="datetime1">
              <a:rPr lang="en-US" smtClean="0"/>
              <a:t>2/5/2019</a:t>
            </a:fld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31233" y="4767263"/>
            <a:ext cx="497417" cy="273844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072" y="4792978"/>
            <a:ext cx="195099" cy="2224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008" y="4865062"/>
            <a:ext cx="674372" cy="8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58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0B29-0563-4D8C-BD7D-843AA8CD98CC}" type="datetime1">
              <a:rPr lang="en-US" smtClean="0"/>
              <a:t>2/5/2019</a:t>
            </a:fld>
            <a:endParaRPr lang="en-US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31233" y="4767263"/>
            <a:ext cx="497417" cy="273844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307182" y="929879"/>
            <a:ext cx="4126706" cy="3382565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4867439" y="929878"/>
            <a:ext cx="3184799" cy="3382565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072" y="4792978"/>
            <a:ext cx="195099" cy="2224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008" y="4865062"/>
            <a:ext cx="674372" cy="8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32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" y="-223"/>
            <a:ext cx="9142505" cy="51439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82" y="4792978"/>
            <a:ext cx="195098" cy="22241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066206" y="2905935"/>
            <a:ext cx="7011590" cy="0"/>
          </a:xfrm>
          <a:prstGeom prst="line">
            <a:avLst/>
          </a:prstGeom>
          <a:ln w="127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0045" y="2181477"/>
            <a:ext cx="8423910" cy="51435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64456" y="3116044"/>
            <a:ext cx="6415088" cy="41790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19" y="4869893"/>
            <a:ext cx="475489" cy="685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712" y="127338"/>
            <a:ext cx="984542" cy="10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04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358E-54AB-4FB2-8523-C05E99ECE2C1}" type="datetime1">
              <a:rPr lang="en-US" smtClean="0"/>
              <a:t>2/5/2019</a:t>
            </a:fld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31233" y="4767263"/>
            <a:ext cx="497417" cy="273844"/>
          </a:xfrm>
          <a:prstGeom prst="rect">
            <a:avLst/>
          </a:prstGeom>
        </p:spPr>
        <p:txBody>
          <a:bodyPr anchor="ctr"/>
          <a:lstStyle>
            <a:lvl1pPr algn="r">
              <a:defRPr sz="788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066205" y="2745200"/>
            <a:ext cx="7011590" cy="0"/>
          </a:xfrm>
          <a:prstGeom prst="line">
            <a:avLst/>
          </a:prstGeom>
          <a:ln w="127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0045" y="2028605"/>
            <a:ext cx="8423910" cy="514350"/>
          </a:xfrm>
        </p:spPr>
        <p:txBody>
          <a:bodyPr/>
          <a:lstStyle>
            <a:lvl1pPr algn="ctr">
              <a:defRPr>
                <a:solidFill>
                  <a:srgbClr val="2C5985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64455" y="2942330"/>
            <a:ext cx="6415088" cy="417909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82" y="4792978"/>
            <a:ext cx="195098" cy="222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19" y="4869893"/>
            <a:ext cx="475489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00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66205" y="2745200"/>
            <a:ext cx="7011590" cy="0"/>
          </a:xfrm>
          <a:prstGeom prst="line">
            <a:avLst/>
          </a:prstGeom>
          <a:ln w="127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0045" y="2028605"/>
            <a:ext cx="8423910" cy="51435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2C5985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64455" y="2991028"/>
            <a:ext cx="6415088" cy="417909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E18B31-DA76-4E85-9BC3-3ED7F2F37B6B}" type="datetime1">
              <a:rPr lang="en-US" smtClean="0"/>
              <a:t>2/5/2019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3EA2D81-AE00-0A4D-B7E2-DB449C325EE9}" type="slidenum">
              <a:rPr lang="en-US" altLang="x-none" smtClean="0"/>
              <a:pPr>
                <a:defRPr/>
              </a:pPr>
              <a:t>‹#›</a:t>
            </a:fld>
            <a:endParaRPr lang="en-US" altLang="x-non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97" y="4854934"/>
            <a:ext cx="717806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2858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rgbClr val="54B948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6680A3A9-611D-47F4-A5A3-9DC50DC5D702}" type="datetime1">
              <a:rPr lang="en-US" smtClean="0"/>
              <a:t>2/5/2019</a:t>
            </a:fld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31233" y="4767263"/>
            <a:ext cx="497417" cy="273844"/>
          </a:xfrm>
          <a:prstGeom prst="rect">
            <a:avLst/>
          </a:prstGeom>
        </p:spPr>
        <p:txBody>
          <a:bodyPr anchor="ctr"/>
          <a:lstStyle>
            <a:lvl1pPr algn="r">
              <a:defRPr sz="788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82" y="4792978"/>
            <a:ext cx="195098" cy="2224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19" y="4869893"/>
            <a:ext cx="475489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39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4EC19504-DC1E-4201-AE6B-38A46F88909C}" type="datetime1">
              <a:rPr lang="en-US" smtClean="0"/>
              <a:t>2/5/2019</a:t>
            </a:fld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31233" y="4767263"/>
            <a:ext cx="497417" cy="273844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82" y="4792978"/>
            <a:ext cx="195098" cy="2224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19" y="4869893"/>
            <a:ext cx="475489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405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2F945F7B-36F8-41ED-9E94-8419EAD638C5}" type="datetime1">
              <a:rPr lang="en-US" smtClean="0"/>
              <a:t>2/5/2019</a:t>
            </a:fld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31233" y="4767263"/>
            <a:ext cx="497417" cy="273844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82" y="4792978"/>
            <a:ext cx="195098" cy="2224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19" y="4869893"/>
            <a:ext cx="475489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2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E3BB-5A24-4D57-8F3E-39830AA76066}" type="datetime1">
              <a:rPr lang="en-US" smtClean="0"/>
              <a:t>2/5/2019</a:t>
            </a:fld>
            <a:endParaRPr lang="en-US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31233" y="4767263"/>
            <a:ext cx="497417" cy="273844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307182" y="929879"/>
            <a:ext cx="4126706" cy="3382565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4867439" y="929878"/>
            <a:ext cx="3184799" cy="3382565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82" y="4792978"/>
            <a:ext cx="195098" cy="2224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19" y="4869893"/>
            <a:ext cx="475489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1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423910" cy="514350"/>
          </a:xfrm>
          <a:prstGeom prst="rect">
            <a:avLst/>
          </a:prstGeom>
        </p:spPr>
        <p:txBody>
          <a:bodyPr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rgbClr val="54B948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2/5/2019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995953-8DA8-F74E-83FC-542DEEC09F7C}" type="slidenum">
              <a:rPr lang="en-US" altLang="x-none" smtClean="0"/>
              <a:pPr>
                <a:defRPr/>
              </a:pPr>
              <a:t>‹#›</a:t>
            </a:fld>
            <a:endParaRPr lang="en-US" altLang="x-non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97" y="4854934"/>
            <a:ext cx="717806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988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423910" cy="514350"/>
          </a:xfrm>
          <a:prstGeom prst="rect">
            <a:avLst/>
          </a:prstGeom>
        </p:spPr>
        <p:txBody>
          <a:bodyPr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10D9-3D4F-4189-92B8-5D86BC36F87F}" type="datetime1">
              <a:rPr lang="en-US" smtClean="0"/>
              <a:t>2/5/2019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EA2D81-AE00-0A4D-B7E2-DB449C325EE9}" type="slidenum">
              <a:rPr lang="en-US" altLang="x-none" smtClean="0"/>
              <a:pPr>
                <a:defRPr/>
              </a:pPr>
              <a:t>‹#›</a:t>
            </a:fld>
            <a:endParaRPr lang="en-US" altLang="x-non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97" y="4854934"/>
            <a:ext cx="717806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176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"/>
            <a:ext cx="8423910" cy="514350"/>
          </a:xfrm>
          <a:prstGeom prst="rect">
            <a:avLst/>
          </a:prstGeom>
        </p:spPr>
        <p:txBody>
          <a:bodyPr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24E5-D20F-499B-A006-B28C4324B520}" type="datetime1">
              <a:rPr lang="en-US" smtClean="0"/>
              <a:t>2/5/2019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EA2D81-AE00-0A4D-B7E2-DB449C325EE9}" type="slidenum">
              <a:rPr lang="en-US" altLang="x-none" smtClean="0"/>
              <a:pPr>
                <a:defRPr/>
              </a:pPr>
              <a:t>‹#›</a:t>
            </a:fld>
            <a:endParaRPr lang="en-US" altLang="x-non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97" y="4854934"/>
            <a:ext cx="717806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4860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"/>
            <a:ext cx="8423910" cy="514350"/>
          </a:xfrm>
          <a:prstGeom prst="rect">
            <a:avLst/>
          </a:prstGeom>
        </p:spPr>
        <p:txBody>
          <a:bodyPr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307182" y="929879"/>
            <a:ext cx="4126706" cy="3382565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4867439" y="929878"/>
            <a:ext cx="3184799" cy="3382565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3B1C2EF-B0DA-4121-9811-184E33B58253}" type="datetime1">
              <a:rPr lang="en-US" smtClean="0"/>
              <a:t>2/5/2019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3EA2D81-AE00-0A4D-B7E2-DB449C325EE9}" type="slidenum">
              <a:rPr lang="en-US" altLang="x-none" smtClean="0"/>
              <a:pPr>
                <a:defRPr/>
              </a:pPr>
              <a:t>‹#›</a:t>
            </a:fld>
            <a:endParaRPr lang="en-US" altLang="x-non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97" y="4854934"/>
            <a:ext cx="717806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1634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(Alternate)">
    <p:bg>
      <p:bgPr>
        <a:solidFill>
          <a:srgbClr val="F0E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14350" y="3429000"/>
            <a:ext cx="8172450" cy="6858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lang="en-US" sz="3600" b="1" dirty="0">
                <a:solidFill>
                  <a:srgbClr val="54B948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428750" y="4229100"/>
            <a:ext cx="6286500" cy="5715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5238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 txBox="1">
            <a:spLocks/>
          </p:cNvSpPr>
          <p:nvPr/>
        </p:nvSpPr>
        <p:spPr>
          <a:xfrm>
            <a:off x="215289" y="4057003"/>
            <a:ext cx="4838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215289" y="4057003"/>
            <a:ext cx="4838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1800" y="1025236"/>
            <a:ext cx="8343900" cy="358486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Helvetica"/>
                <a:cs typeface="Helvetica"/>
              </a:defRPr>
            </a:lvl1pPr>
            <a:lvl2pPr>
              <a:defRPr sz="1800">
                <a:latin typeface="Helvetica"/>
                <a:cs typeface="Helvetica"/>
              </a:defRPr>
            </a:lvl2pPr>
            <a:lvl3pPr>
              <a:defRPr sz="1800">
                <a:latin typeface="Helvetica"/>
                <a:cs typeface="Helvetica"/>
              </a:defRPr>
            </a:lvl3pPr>
            <a:lvl4pPr>
              <a:defRPr>
                <a:latin typeface="Helvetica 45 Light"/>
              </a:defRPr>
            </a:lvl4pPr>
            <a:lvl5pPr>
              <a:defRPr>
                <a:latin typeface="Helvetica 45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46250" y="276225"/>
            <a:ext cx="7029450" cy="555048"/>
          </a:xfrm>
          <a:prstGeom prst="rect">
            <a:avLst/>
          </a:prstGeom>
        </p:spPr>
        <p:txBody>
          <a:bodyPr vert="horz"/>
          <a:lstStyle>
            <a:lvl1pPr>
              <a:defRPr sz="2800" b="0" i="0"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756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581150"/>
            <a:ext cx="3441700" cy="28670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1" i="1">
                <a:latin typeface="L Helvetica Light"/>
                <a:cs typeface="L Helvetica Light"/>
              </a:defRPr>
            </a:lvl1pPr>
            <a:lvl2pPr>
              <a:defRPr sz="1800">
                <a:latin typeface="Helvetica 45 Light"/>
              </a:defRPr>
            </a:lvl2pPr>
            <a:lvl3pPr>
              <a:defRPr sz="1800">
                <a:latin typeface="Helvetica 45 Light"/>
              </a:defRPr>
            </a:lvl3pPr>
            <a:lvl4pPr>
              <a:defRPr>
                <a:latin typeface="Helvetica 45 Light"/>
              </a:defRPr>
            </a:lvl4pPr>
            <a:lvl5pPr>
              <a:defRPr>
                <a:latin typeface="Helvetica 45 Light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b="0" i="0" dirty="0">
                <a:latin typeface="Helvetica"/>
                <a:cs typeface="Helvetica"/>
              </a:rPr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46250" y="276225"/>
            <a:ext cx="7029450" cy="555048"/>
          </a:xfrm>
          <a:prstGeom prst="rect">
            <a:avLst/>
          </a:prstGeom>
        </p:spPr>
        <p:txBody>
          <a:bodyPr vert="horz"/>
          <a:lstStyle>
            <a:lvl1pPr>
              <a:defRPr sz="2800" b="0" i="0"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9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" y="4629150"/>
            <a:ext cx="9141735" cy="5143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35" cy="51435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032" y="93103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Date Placeholder 22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bg1"/>
                </a:solidFill>
              </a:defRPr>
            </a:lvl1pPr>
          </a:lstStyle>
          <a:p>
            <a:fld id="{79D4EA4B-D18D-4097-90E4-05140BE6FF18}" type="datetime1">
              <a:rPr lang="en-US" smtClean="0"/>
              <a:t>2/5/2019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31233" y="4767263"/>
            <a:ext cx="497417" cy="273844"/>
          </a:xfrm>
          <a:prstGeom prst="rect">
            <a:avLst/>
          </a:prstGeom>
        </p:spPr>
        <p:txBody>
          <a:bodyPr anchor="ctr"/>
          <a:lstStyle>
            <a:lvl1pPr algn="r">
              <a:defRPr sz="788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3EA2D81-AE00-0A4D-B7E2-DB449C325EE9}" type="slidenum">
              <a:rPr lang="en-US" altLang="x-none" smtClean="0"/>
              <a:pPr>
                <a:defRPr/>
              </a:pPr>
              <a:t>‹#›</a:t>
            </a:fld>
            <a:endParaRPr lang="en-US" altLang="x-none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423910" cy="523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043" y="4694198"/>
            <a:ext cx="1407260" cy="37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1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rgbClr val="2C5985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rgbClr val="54B948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rgbClr val="FFC0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" y="-223"/>
            <a:ext cx="9144793" cy="514394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423910" cy="523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032" y="93103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5" name="Date Placeholder 22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bg1"/>
                </a:solidFill>
              </a:defRPr>
            </a:lvl1pPr>
          </a:lstStyle>
          <a:p>
            <a:fld id="{BF746AF9-3B5C-40BC-B466-C1988E9212FB}" type="datetime1">
              <a:rPr lang="en-US" smtClean="0"/>
              <a:t>2/5/2019</a:t>
            </a:fld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31233" y="4767263"/>
            <a:ext cx="497417" cy="273844"/>
          </a:xfrm>
          <a:prstGeom prst="rect">
            <a:avLst/>
          </a:prstGeom>
        </p:spPr>
        <p:txBody>
          <a:bodyPr anchor="ctr"/>
          <a:lstStyle>
            <a:lvl1pPr algn="r">
              <a:defRPr sz="788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043" y="4694198"/>
            <a:ext cx="1407260" cy="37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0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rgbClr val="2C5985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rgbClr val="54B948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rgbClr val="FFC0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" y="-223"/>
            <a:ext cx="9144793" cy="514394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423910" cy="523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032" y="93103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5" name="Date Placeholder 22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bg1"/>
                </a:solidFill>
              </a:defRPr>
            </a:lvl1pPr>
          </a:lstStyle>
          <a:p>
            <a:fld id="{1C115AF2-EBDD-4AD0-BF5D-4A4A84DFE11E}" type="datetime1">
              <a:rPr lang="en-US" smtClean="0"/>
              <a:t>2/5/2019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043" y="4694198"/>
            <a:ext cx="1407260" cy="37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1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rgbClr val="2C5985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rgbClr val="54B948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rgbClr val="FFC0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5.emf"/><Relationship Id="rId10" Type="http://schemas.openxmlformats.org/officeDocument/2006/relationships/image" Target="../media/image2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The Quest for High Power Density</a:t>
            </a:r>
            <a:endParaRPr lang="en-US" sz="2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  <a:cs typeface="Helvetica" pitchFamily="34" charset="0"/>
              </a:rPr>
              <a:t>Welcome to the 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GaN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Era</a:t>
            </a:r>
          </a:p>
        </p:txBody>
      </p:sp>
    </p:spTree>
    <p:extLst>
      <p:ext uri="{BB962C8B-B14F-4D97-AF65-F5344CB8AC3E}">
        <p14:creationId xmlns:p14="http://schemas.microsoft.com/office/powerpoint/2010/main" val="315636229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  <a:cs typeface="Helvetica" pitchFamily="34" charset="0"/>
              </a:rPr>
              <a:t>Control Accuracy vs. Power Density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0" y="3511399"/>
            <a:ext cx="4081127" cy="102928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85750" lvl="1" indent="-285750" defTabSz="4572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Increased component ratings</a:t>
            </a:r>
          </a:p>
          <a:p>
            <a:pPr marL="285750" lvl="1" indent="-285750" defTabSz="4572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Increased passive component sizes</a:t>
            </a:r>
          </a:p>
          <a:p>
            <a:pPr marL="285750" lvl="1" indent="-285750" defTabSz="4572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Increased cooling requirements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94" y="638126"/>
            <a:ext cx="6212020" cy="260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389639" y="3511399"/>
            <a:ext cx="3970285" cy="43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latin typeface="Helvetica"/>
                <a:ea typeface="ＭＳ Ｐゴシック" charset="0"/>
                <a:cs typeface="Helvetica"/>
              </a:rPr>
              <a:t>Wide tolerances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rPr>
              <a:t>lead to “over design”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ＭＳ Ｐゴシック" charset="0"/>
              <a:cs typeface="Helvetica"/>
              <a:sym typeface="Wingdings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694503"/>
            <a:ext cx="54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fld id="{5122AEBC-85C0-411D-84A7-5F6CFBC1AEB6}" type="slidenum">
              <a:rPr lang="en-US" sz="100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ctr"/>
              <a:t>10</a:t>
            </a:fld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374721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  <a:cs typeface="Helvetica" pitchFamily="34" charset="0"/>
              </a:rPr>
              <a:t>Wide Band Gap Devices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0769" y="2880986"/>
            <a:ext cx="7886700" cy="174111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err="1">
                <a:latin typeface="L Helvetica Light"/>
                <a:cs typeface="L Helvetica Light"/>
              </a:rPr>
              <a:t>GaN</a:t>
            </a:r>
            <a:r>
              <a:rPr lang="en-US" sz="1600" dirty="0">
                <a:latin typeface="L Helvetica Light"/>
                <a:cs typeface="L Helvetica Light"/>
              </a:rPr>
              <a:t> has the potential to take over Si in the 650V space based on power density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err="1">
                <a:latin typeface="L Helvetica Light"/>
                <a:cs typeface="L Helvetica Light"/>
              </a:rPr>
              <a:t>GaN</a:t>
            </a:r>
            <a:r>
              <a:rPr lang="en-US" sz="1600" dirty="0">
                <a:latin typeface="L Helvetica Light"/>
                <a:cs typeface="L Helvetica Light"/>
              </a:rPr>
              <a:t> offers lower conduction losses and significantly lower switching losses (650V)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err="1">
                <a:latin typeface="L Helvetica Light"/>
                <a:cs typeface="L Helvetica Light"/>
              </a:rPr>
              <a:t>SiC</a:t>
            </a:r>
            <a:r>
              <a:rPr lang="en-US" sz="1600" dirty="0">
                <a:latin typeface="L Helvetica Light"/>
                <a:cs typeface="L Helvetica Light"/>
              </a:rPr>
              <a:t> will compete well with Si MOSFETs and IGBTs in the 1kV+ segment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err="1">
                <a:latin typeface="L Helvetica Light"/>
                <a:cs typeface="L Helvetica Light"/>
              </a:rPr>
              <a:t>SiC</a:t>
            </a:r>
            <a:r>
              <a:rPr lang="en-US" sz="1600" dirty="0">
                <a:latin typeface="L Helvetica Light"/>
                <a:cs typeface="L Helvetica Light"/>
              </a:rPr>
              <a:t> can be a game changer in the 2kV+ application space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>
                <a:latin typeface="L Helvetica Light"/>
                <a:cs typeface="L Helvetica Light"/>
              </a:rPr>
              <a:t>For both technologies better high frequency and high temperature packaging  needed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51" y="648033"/>
            <a:ext cx="7362897" cy="204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4694503"/>
            <a:ext cx="54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fld id="{5122AEBC-85C0-411D-84A7-5F6CFBC1AEB6}" type="slidenum">
              <a:rPr lang="en-US" sz="100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ctr"/>
              <a:t>11</a:t>
            </a:fld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37472171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34" charset="0"/>
                <a:cs typeface="Helvetica" pitchFamily="34" charset="0"/>
              </a:rPr>
              <a:t>GaN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Device Basics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50296" y="931038"/>
            <a:ext cx="5183436" cy="326350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>
                <a:latin typeface="Helvetica" pitchFamily="34" charset="0"/>
                <a:cs typeface="Helvetica" pitchFamily="34" charset="0"/>
              </a:rPr>
              <a:t>GaN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Epi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is grown on substrate (Si, 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SiC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, 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saphire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, etc.)  – source of defects; getting much better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Free electrons form a 2DEG at the 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AlGaN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/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GaN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boundary surface (current flow mechanism)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>
                <a:latin typeface="Helvetica" pitchFamily="34" charset="0"/>
                <a:cs typeface="Helvetica" pitchFamily="34" charset="0"/>
              </a:rPr>
              <a:t>GaN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HEMT is normally ON device (depletion mode)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Normally OFF is a trade off – lose some benefits 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Lateral Structure  </a:t>
            </a:r>
            <a:r>
              <a:rPr lang="en-US" dirty="0">
                <a:latin typeface="Helvetica" pitchFamily="34" charset="0"/>
                <a:cs typeface="Helvetica" pitchFamily="34" charset="0"/>
                <a:sym typeface="Wingdings" pitchFamily="2" charset="2"/>
              </a:rPr>
              <a:t>  extremely low capacitances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  <a:sym typeface="Wingdings" pitchFamily="2" charset="2"/>
              </a:rPr>
              <a:t>No minority carriers    no stored charge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23" y="1267836"/>
            <a:ext cx="2819400" cy="253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100289" y="3952568"/>
            <a:ext cx="8896473" cy="51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rPr>
              <a:t>Notes:</a:t>
            </a:r>
            <a:endParaRPr lang="en-US" sz="1200" dirty="0">
              <a:latin typeface="Helvetica"/>
              <a:ea typeface="ＭＳ Ｐゴシック" charset="0"/>
              <a:cs typeface="Helvetica"/>
            </a:endParaRP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rPr>
              <a:t>2DEG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rPr>
              <a:t> – 2 dimensional electron gas;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rPr>
              <a:t>GaN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rPr>
              <a:t> buffer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rPr>
              <a:t>–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rPr>
              <a:t>undoped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rPr>
              <a:t>;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rPr>
              <a:t>AlGaN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rPr>
              <a:t>– doped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rPr>
              <a:t>GaN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rPr>
              <a:t> layer;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rPr>
              <a:t>HEMT</a:t>
            </a:r>
            <a:r>
              <a:rPr kumimoji="0" lang="en-US" sz="12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rPr>
              <a:t> – high electron mobility transistor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 Helvetica Light"/>
              <a:ea typeface="ＭＳ Ｐゴシック" charset="0"/>
              <a:cs typeface="L 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694503"/>
            <a:ext cx="54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fld id="{5122AEBC-85C0-411D-84A7-5F6CFBC1AEB6}" type="slidenum">
              <a:rPr lang="en-US" sz="100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ctr"/>
              <a:t>12</a:t>
            </a:fld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374721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34" charset="0"/>
                <a:cs typeface="Helvetica" pitchFamily="34" charset="0"/>
              </a:rPr>
              <a:t>GaN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Device Types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87201" y="916808"/>
            <a:ext cx="3110360" cy="88527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JFET (normally ON)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>
                <a:latin typeface="Helvetica" pitchFamily="34" charset="0"/>
                <a:cs typeface="Helvetica" pitchFamily="34" charset="0"/>
              </a:rPr>
              <a:t>eMode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(normally OFF)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719" y="3022302"/>
            <a:ext cx="2647881" cy="135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760" y="528859"/>
            <a:ext cx="2245940" cy="23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333226" y="3022302"/>
            <a:ext cx="5651192" cy="147841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&lt; 200 V  &amp;  650 V  family of 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voltage ratings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baseline="0" dirty="0">
                <a:latin typeface="Helvetica" pitchFamily="34" charset="0"/>
                <a:cs typeface="Helvetica" pitchFamily="34" charset="0"/>
              </a:rPr>
              <a:t>RF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like packages to eliminate source inductance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Monolithic integration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 of the driver is possible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baseline="0" dirty="0">
                <a:latin typeface="Helvetica" pitchFamily="34" charset="0"/>
                <a:cs typeface="Helvetica" pitchFamily="34" charset="0"/>
              </a:rPr>
              <a:t>High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speed, low R</a:t>
            </a:r>
            <a:r>
              <a:rPr lang="en-US" baseline="-25000" dirty="0">
                <a:latin typeface="Helvetica" pitchFamily="34" charset="0"/>
                <a:cs typeface="Helvetica" pitchFamily="34" charset="0"/>
              </a:rPr>
              <a:t>DSON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, high gain</a:t>
            </a:r>
            <a:endParaRPr kumimoji="0" lang="en-US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513" y="1909045"/>
            <a:ext cx="2032905" cy="111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4694503"/>
            <a:ext cx="54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fld id="{5122AEBC-85C0-411D-84A7-5F6CFBC1AEB6}" type="slidenum">
              <a:rPr lang="en-US" sz="100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ctr"/>
              <a:t>13</a:t>
            </a:fld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/36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4" y="974564"/>
            <a:ext cx="2471418" cy="165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877" y="1816311"/>
            <a:ext cx="1418573" cy="120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4721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34" charset="0"/>
                <a:cs typeface="Helvetica" pitchFamily="34" charset="0"/>
              </a:rPr>
              <a:t>GaN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Device Characteristics (GS66508P)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7032" y="931038"/>
            <a:ext cx="2221012" cy="326350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Low Q</a:t>
            </a:r>
            <a:r>
              <a:rPr lang="en-US" baseline="-25000" dirty="0">
                <a:latin typeface="Helvetica" pitchFamily="34" charset="0"/>
                <a:cs typeface="Helvetica" pitchFamily="34" charset="0"/>
              </a:rPr>
              <a:t>G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“Miller” plateau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Low V</a:t>
            </a:r>
            <a:r>
              <a:rPr lang="en-US" baseline="-25000" dirty="0">
                <a:latin typeface="Helvetica" pitchFamily="34" charset="0"/>
                <a:cs typeface="Helvetica" pitchFamily="34" charset="0"/>
              </a:rPr>
              <a:t>TH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TC</a:t>
            </a:r>
          </a:p>
          <a:p>
            <a:pPr>
              <a:buFont typeface="Wingdings" pitchFamily="2" charset="2"/>
              <a:buChar char="Ø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latin typeface="Helvetica" pitchFamily="34" charset="0"/>
              <a:cs typeface="Helvetic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High gain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Natural current limiting</a:t>
            </a:r>
          </a:p>
          <a:p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7" name="Picture 6" descr="GS66508P gate ch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03" y="831274"/>
            <a:ext cx="1583930" cy="1828800"/>
          </a:xfrm>
          <a:prstGeom prst="rect">
            <a:avLst/>
          </a:prstGeom>
        </p:spPr>
      </p:pic>
      <p:pic>
        <p:nvPicPr>
          <p:cNvPr id="8" name="Picture 7" descr="GS66508P output ch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03" y="2772696"/>
            <a:ext cx="1618732" cy="1828800"/>
          </a:xfrm>
          <a:prstGeom prst="rect">
            <a:avLst/>
          </a:prstGeom>
        </p:spPr>
      </p:pic>
      <p:pic>
        <p:nvPicPr>
          <p:cNvPr id="9" name="Picture 8" descr="GS66508P Rdson T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374" y="831273"/>
            <a:ext cx="1574151" cy="1828800"/>
          </a:xfrm>
          <a:prstGeom prst="rect">
            <a:avLst/>
          </a:prstGeom>
        </p:spPr>
      </p:pic>
      <p:pic>
        <p:nvPicPr>
          <p:cNvPr id="10" name="Picture 9" descr="GS66508P reverse con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374" y="2772696"/>
            <a:ext cx="1771810" cy="1828800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6623658" y="1044186"/>
            <a:ext cx="2225374" cy="340982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ＭＳ Ｐゴシック" charset="0"/>
                <a:cs typeface="Helvetica" pitchFamily="34" charset="0"/>
              </a:rPr>
              <a:t>Highest R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ＭＳ Ｐゴシック" charset="0"/>
                <a:cs typeface="Helvetica" pitchFamily="34" charset="0"/>
              </a:rPr>
              <a:t>ON 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ＭＳ Ｐゴシック" charset="0"/>
                <a:cs typeface="Helvetica" pitchFamily="34" charset="0"/>
              </a:rPr>
              <a:t>TC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noProof="0" dirty="0">
                <a:latin typeface="Helvetica" pitchFamily="34" charset="0"/>
                <a:ea typeface="ＭＳ Ｐゴシック" charset="0"/>
                <a:cs typeface="Helvetica" pitchFamily="34" charset="0"/>
              </a:rPr>
              <a:t>Easy paralleling</a:t>
            </a: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ＭＳ Ｐゴシック" charset="0"/>
              <a:cs typeface="Helvetica" pitchFamily="34" charset="0"/>
            </a:endParaRPr>
          </a:p>
          <a:p>
            <a:pPr marL="257175" lvl="0" indent="-257175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ＭＳ Ｐゴシック" charset="0"/>
                <a:cs typeface="Helvetica" pitchFamily="34" charset="0"/>
              </a:rPr>
              <a:t>“Dynamic</a:t>
            </a:r>
            <a:r>
              <a:rPr lang="en-US" dirty="0">
                <a:latin typeface="Helvetica" pitchFamily="34" charset="0"/>
                <a:ea typeface="ＭＳ Ｐゴシック" charset="0"/>
                <a:cs typeface="Helvetica" pitchFamily="34" charset="0"/>
              </a:rPr>
              <a:t>” R</a:t>
            </a:r>
            <a:r>
              <a:rPr lang="en-US" baseline="-25000" dirty="0">
                <a:latin typeface="Helvetica" pitchFamily="34" charset="0"/>
                <a:ea typeface="ＭＳ Ｐゴシック" charset="0"/>
                <a:cs typeface="Helvetica" pitchFamily="34" charset="0"/>
              </a:rPr>
              <a:t>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ＭＳ Ｐゴシック" charset="0"/>
              <a:cs typeface="Helvetica" pitchFamily="34" charset="0"/>
            </a:endParaRP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ＭＳ Ｐゴシック" charset="0"/>
              <a:cs typeface="Helvetica" pitchFamily="34" charset="0"/>
            </a:endParaRP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ＭＳ Ｐゴシック" charset="0"/>
              <a:cs typeface="Helvetica" pitchFamily="34" charset="0"/>
            </a:endParaRPr>
          </a:p>
          <a:p>
            <a:pPr marL="257175" lvl="0" indent="-257175" defTabSz="9144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ea typeface="ＭＳ Ｐゴシック" charset="0"/>
                <a:cs typeface="Helvetica" pitchFamily="34" charset="0"/>
              </a:rPr>
              <a:t>Same R</a:t>
            </a:r>
            <a:r>
              <a:rPr lang="en-US" baseline="-25000" dirty="0">
                <a:latin typeface="Helvetica" pitchFamily="34" charset="0"/>
                <a:ea typeface="ＭＳ Ｐゴシック" charset="0"/>
                <a:cs typeface="Helvetica" pitchFamily="34" charset="0"/>
              </a:rPr>
              <a:t>ON</a:t>
            </a:r>
            <a:r>
              <a:rPr lang="en-US" dirty="0">
                <a:latin typeface="Helvetica" pitchFamily="34" charset="0"/>
                <a:ea typeface="ＭＳ Ｐゴシック" charset="0"/>
                <a:cs typeface="Helvetica" pitchFamily="34" charset="0"/>
              </a:rPr>
              <a:t> </a:t>
            </a:r>
            <a:r>
              <a:rPr lang="en-US" dirty="0" err="1">
                <a:latin typeface="Helvetica" pitchFamily="34" charset="0"/>
                <a:ea typeface="ＭＳ Ｐゴシック" charset="0"/>
                <a:cs typeface="Helvetica" pitchFamily="34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ＭＳ Ｐゴシック" charset="0"/>
                <a:cs typeface="Helvetica" pitchFamily="34" charset="0"/>
              </a:rPr>
              <a:t>n both direction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ＭＳ Ｐゴシック" charset="0"/>
                <a:cs typeface="Helvetica" pitchFamily="34" charset="0"/>
              </a:rPr>
              <a:t>Negative OFF bias increases reverse voltage drop!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ＭＳ Ｐゴシック" charset="0"/>
              <a:cs typeface="Helvetic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694503"/>
            <a:ext cx="54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fld id="{5122AEBC-85C0-411D-84A7-5F6CFBC1AEB6}" type="slidenum">
              <a:rPr lang="en-US" sz="100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ctr"/>
              <a:t>14</a:t>
            </a:fld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374721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34" charset="0"/>
                <a:cs typeface="Helvetica" pitchFamily="34" charset="0"/>
              </a:rPr>
              <a:t>GaN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vs. Si Comparison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45463" y="3404507"/>
            <a:ext cx="3730413" cy="132057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1600" dirty="0">
                <a:latin typeface="Helvetica" pitchFamily="34" charset="0"/>
                <a:cs typeface="Helvetica" pitchFamily="34" charset="0"/>
              </a:rPr>
              <a:t>Huge reduction in capacitances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1600" dirty="0">
                <a:latin typeface="Helvetica" pitchFamily="34" charset="0"/>
                <a:cs typeface="Helvetica" pitchFamily="34" charset="0"/>
              </a:rPr>
              <a:t>Frequency is still a factor (hard sw.)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1600" dirty="0">
                <a:latin typeface="Helvetica" pitchFamily="34" charset="0"/>
                <a:cs typeface="Helvetica" pitchFamily="34" charset="0"/>
              </a:rPr>
              <a:t>Sensitivity to over voltage</a:t>
            </a:r>
            <a:br>
              <a:rPr lang="en-US" sz="1600" dirty="0">
                <a:latin typeface="Helvetica" pitchFamily="34" charset="0"/>
                <a:cs typeface="Helvetica" pitchFamily="34" charset="0"/>
              </a:rPr>
            </a:br>
            <a:r>
              <a:rPr lang="en-US" sz="1600" dirty="0">
                <a:latin typeface="Helvetica" pitchFamily="34" charset="0"/>
                <a:cs typeface="Helvetica" pitchFamily="34" charset="0"/>
              </a:rPr>
              <a:t>(very limited avalanche capability)</a:t>
            </a:r>
            <a:endParaRPr kumimoji="0" lang="en-US" sz="1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23" y="1097218"/>
            <a:ext cx="3448970" cy="230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876" y="891983"/>
            <a:ext cx="4947022" cy="359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4694503"/>
            <a:ext cx="54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fld id="{5122AEBC-85C0-411D-84A7-5F6CFBC1AEB6}" type="slidenum">
              <a:rPr lang="en-US" sz="100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ctr"/>
              <a:t>15</a:t>
            </a:fld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374721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0" y="2569968"/>
            <a:ext cx="46386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  <a:cs typeface="Helvetica" pitchFamily="34" charset="0"/>
              </a:rPr>
              <a:t>Gate Drive Requirements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6011" y="591505"/>
            <a:ext cx="5004147" cy="238177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In general: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PWM signal amplitude compliance</a:t>
            </a:r>
            <a:br>
              <a:rPr lang="en-US" dirty="0">
                <a:latin typeface="Helvetica" pitchFamily="34" charset="0"/>
                <a:cs typeface="Helvetica" pitchFamily="34" charset="0"/>
              </a:rPr>
            </a:br>
            <a:r>
              <a:rPr lang="en-US" dirty="0">
                <a:latin typeface="Helvetica" pitchFamily="34" charset="0"/>
                <a:cs typeface="Helvetica" pitchFamily="34" charset="0"/>
              </a:rPr>
              <a:t> (typ. 5 V</a:t>
            </a:r>
            <a:r>
              <a:rPr lang="en-US" baseline="-25000" dirty="0">
                <a:latin typeface="Helvetica" pitchFamily="34" charset="0"/>
                <a:cs typeface="Helvetica" pitchFamily="34" charset="0"/>
              </a:rPr>
              <a:t>MAX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Locally regulated driver bias power desired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Clamped bias rail to avoid over voltage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Minimize trace inductances</a:t>
            </a:r>
            <a:br>
              <a:rPr lang="en-US" dirty="0">
                <a:latin typeface="Helvetica" pitchFamily="34" charset="0"/>
                <a:cs typeface="Helvetica" pitchFamily="34" charset="0"/>
              </a:rPr>
            </a:br>
            <a:r>
              <a:rPr lang="en-US" dirty="0">
                <a:latin typeface="Helvetica" pitchFamily="34" charset="0"/>
                <a:cs typeface="Helvetica" pitchFamily="34" charset="0"/>
              </a:rPr>
              <a:t> (wide, short, no via)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Adjust V</a:t>
            </a:r>
            <a:r>
              <a:rPr lang="en-US" baseline="-25000" dirty="0">
                <a:latin typeface="Helvetica" pitchFamily="34" charset="0"/>
                <a:cs typeface="Helvetica" pitchFamily="34" charset="0"/>
              </a:rPr>
              <a:t>DRV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and driver strength </a:t>
            </a:r>
            <a:br>
              <a:rPr lang="en-US" dirty="0">
                <a:latin typeface="Helvetica" pitchFamily="34" charset="0"/>
                <a:cs typeface="Helvetica" pitchFamily="34" charset="0"/>
              </a:rPr>
            </a:br>
            <a:r>
              <a:rPr lang="en-US" dirty="0">
                <a:latin typeface="Helvetica" pitchFamily="34" charset="0"/>
                <a:cs typeface="Helvetica" pitchFamily="34" charset="0"/>
              </a:rPr>
              <a:t>to 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GaN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device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10" y="1111690"/>
            <a:ext cx="33432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843370" y="2973278"/>
            <a:ext cx="4082354" cy="16260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>
                <a:latin typeface="Helvetica" pitchFamily="34" charset="0"/>
                <a:ea typeface="ＭＳ Ｐゴシック" charset="0"/>
                <a:cs typeface="Helvetica" pitchFamily="34" charset="0"/>
              </a:rPr>
              <a:t>Floating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ＭＳ Ｐゴシック" charset="0"/>
                <a:cs typeface="Helvetica" pitchFamily="34" charset="0"/>
              </a:rPr>
              <a:t> drive: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dirty="0">
                <a:latin typeface="Helvetica" pitchFamily="34" charset="0"/>
                <a:ea typeface="ＭＳ Ｐゴシック" charset="0"/>
                <a:cs typeface="Helvetica" pitchFamily="34" charset="0"/>
              </a:rPr>
              <a:t>Bootstrap at VDD rather than V</a:t>
            </a:r>
            <a:r>
              <a:rPr lang="en-US" baseline="-25000" dirty="0">
                <a:latin typeface="Helvetica" pitchFamily="34" charset="0"/>
                <a:ea typeface="ＭＳ Ｐゴシック" charset="0"/>
                <a:cs typeface="Helvetica" pitchFamily="34" charset="0"/>
              </a:rPr>
              <a:t>DRV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dirty="0">
                <a:latin typeface="Helvetica" pitchFamily="34" charset="0"/>
                <a:ea typeface="ＭＳ Ｐゴシック" charset="0"/>
                <a:cs typeface="Helvetica" pitchFamily="34" charset="0"/>
              </a:rPr>
              <a:t>o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ＭＳ Ｐゴシック" charset="0"/>
                <a:cs typeface="Helvetica" pitchFamily="34" charset="0"/>
              </a:rPr>
              <a:t>r Use isolated supply with low C</a:t>
            </a:r>
          </a:p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dirty="0">
                <a:latin typeface="Helvetica" pitchFamily="34" charset="0"/>
                <a:ea typeface="ＭＳ Ｐゴシック" charset="0"/>
                <a:cs typeface="Helvetica" pitchFamily="34" charset="0"/>
              </a:rPr>
              <a:t>Select signal isolator with appropriate CMTI rating (150+ V/ns)</a:t>
            </a:r>
            <a:endParaRPr kumimoji="0" lang="en-US" sz="1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ＭＳ Ｐゴシック" charset="0"/>
              <a:cs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694503"/>
            <a:ext cx="54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fld id="{5122AEBC-85C0-411D-84A7-5F6CFBC1AEB6}" type="slidenum">
              <a:rPr lang="en-US" sz="100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ctr"/>
              <a:t>16</a:t>
            </a:fld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374721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  <a:cs typeface="Helvetica" pitchFamily="34" charset="0"/>
              </a:rPr>
              <a:t>Source Inductance – Negative Feedback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7032" y="931037"/>
            <a:ext cx="7886700" cy="3434283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Turn-on: hard switching and</a:t>
            </a:r>
            <a:br>
              <a:rPr lang="en-US" dirty="0">
                <a:latin typeface="Helvetica" pitchFamily="34" charset="0"/>
                <a:cs typeface="Helvetica" pitchFamily="34" charset="0"/>
              </a:rPr>
            </a:br>
            <a:r>
              <a:rPr lang="en-US" dirty="0">
                <a:latin typeface="Helvetica" pitchFamily="34" charset="0"/>
                <a:cs typeface="Helvetica" pitchFamily="34" charset="0"/>
              </a:rPr>
              <a:t>soft switching are different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Turn-off: always 1</a:t>
            </a:r>
            <a:r>
              <a:rPr lang="en-US" baseline="30000" dirty="0">
                <a:latin typeface="Helvetica" pitchFamily="34" charset="0"/>
                <a:cs typeface="Helvetica" pitchFamily="34" charset="0"/>
              </a:rPr>
              <a:t>st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quadrant</a:t>
            </a:r>
            <a:br>
              <a:rPr lang="en-US" dirty="0">
                <a:latin typeface="Helvetica" pitchFamily="34" charset="0"/>
                <a:cs typeface="Helvetica" pitchFamily="34" charset="0"/>
              </a:rPr>
            </a:br>
            <a:r>
              <a:rPr lang="en-US" dirty="0">
                <a:latin typeface="Helvetica" pitchFamily="34" charset="0"/>
                <a:cs typeface="Helvetica" pitchFamily="34" charset="0"/>
              </a:rPr>
              <a:t>operation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During current ramp interval: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I</a:t>
            </a:r>
            <a:r>
              <a:rPr lang="en-US" baseline="-25000" dirty="0">
                <a:latin typeface="Helvetica" pitchFamily="34" charset="0"/>
                <a:cs typeface="Helvetica" pitchFamily="34" charset="0"/>
              </a:rPr>
              <a:t>G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~ 0 A: 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dV</a:t>
            </a:r>
            <a:r>
              <a:rPr lang="en-US" baseline="-25000" dirty="0" err="1">
                <a:latin typeface="Helvetica" pitchFamily="34" charset="0"/>
                <a:cs typeface="Helvetica" pitchFamily="34" charset="0"/>
              </a:rPr>
              <a:t>DS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/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dt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~ 0 V/µs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Maximum </a:t>
            </a:r>
            <a:r>
              <a:rPr lang="en-US" i="1" dirty="0" err="1">
                <a:latin typeface="Helvetica" pitchFamily="34" charset="0"/>
                <a:cs typeface="Helvetica" pitchFamily="34" charset="0"/>
              </a:rPr>
              <a:t>dI</a:t>
            </a:r>
            <a:r>
              <a:rPr lang="en-US" i="1" dirty="0">
                <a:latin typeface="Helvetica" pitchFamily="34" charset="0"/>
                <a:cs typeface="Helvetica" pitchFamily="34" charset="0"/>
              </a:rPr>
              <a:t>/</a:t>
            </a:r>
            <a:r>
              <a:rPr lang="en-US" i="1" dirty="0" err="1">
                <a:latin typeface="Helvetica" pitchFamily="34" charset="0"/>
                <a:cs typeface="Helvetica" pitchFamily="34" charset="0"/>
              </a:rPr>
              <a:t>dt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is limited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Turn-off </a:t>
            </a:r>
            <a:r>
              <a:rPr lang="en-US" i="1" dirty="0" err="1">
                <a:latin typeface="Helvetica" pitchFamily="34" charset="0"/>
                <a:cs typeface="Helvetica" pitchFamily="34" charset="0"/>
              </a:rPr>
              <a:t>dI</a:t>
            </a:r>
            <a:r>
              <a:rPr lang="en-US" i="1" dirty="0">
                <a:latin typeface="Helvetica" pitchFamily="34" charset="0"/>
                <a:cs typeface="Helvetica" pitchFamily="34" charset="0"/>
              </a:rPr>
              <a:t>/</a:t>
            </a:r>
            <a:r>
              <a:rPr lang="en-US" i="1" dirty="0" err="1">
                <a:latin typeface="Helvetica" pitchFamily="34" charset="0"/>
                <a:cs typeface="Helvetica" pitchFamily="34" charset="0"/>
              </a:rPr>
              <a:t>dt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is usually less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Larger L</a:t>
            </a:r>
            <a:r>
              <a:rPr lang="en-US" baseline="-25000" dirty="0">
                <a:latin typeface="Helvetica" pitchFamily="34" charset="0"/>
                <a:cs typeface="Helvetica" pitchFamily="34" charset="0"/>
              </a:rPr>
              <a:t>S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yields to more losses and signal integrity issues at the driver’s input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Larger L</a:t>
            </a:r>
            <a:r>
              <a:rPr lang="en-US" baseline="-25000" dirty="0">
                <a:latin typeface="Helvetica" pitchFamily="34" charset="0"/>
                <a:cs typeface="Helvetica" pitchFamily="34" charset="0"/>
              </a:rPr>
              <a:t>S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values can cause I</a:t>
            </a:r>
            <a:r>
              <a:rPr lang="en-US" baseline="-25000" dirty="0">
                <a:latin typeface="Helvetica" pitchFamily="34" charset="0"/>
                <a:cs typeface="Helvetica" pitchFamily="34" charset="0"/>
              </a:rPr>
              <a:t>DS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and V</a:t>
            </a:r>
            <a:r>
              <a:rPr lang="en-US" baseline="-25000" dirty="0">
                <a:latin typeface="Helvetica" pitchFamily="34" charset="0"/>
                <a:cs typeface="Helvetica" pitchFamily="34" charset="0"/>
              </a:rPr>
              <a:t>DS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oscillations during switching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230" y="1120632"/>
            <a:ext cx="4392889" cy="136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295517" y="2635851"/>
          <a:ext cx="1772083" cy="547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" name="Equation" r:id="rId5" imgW="1396800" imgH="431640" progId="Equation.3">
                  <p:embed/>
                </p:oleObj>
              </mc:Choice>
              <mc:Fallback>
                <p:oleObj name="Equation" r:id="rId5" imgW="13968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517" y="2635851"/>
                        <a:ext cx="1772083" cy="547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837608" y="2635851"/>
          <a:ext cx="1385447" cy="547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8" name="Equation" r:id="rId7" imgW="1091880" imgH="431640" progId="Equation.3">
                  <p:embed/>
                </p:oleObj>
              </mc:Choice>
              <mc:Fallback>
                <p:oleObj name="Equation" r:id="rId7" imgW="109188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608" y="2635851"/>
                        <a:ext cx="1385447" cy="547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4694503"/>
            <a:ext cx="54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fld id="{5122AEBC-85C0-411D-84A7-5F6CFBC1AEB6}" type="slidenum">
              <a:rPr lang="en-US" sz="100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ctr"/>
              <a:t>17</a:t>
            </a:fld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374721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LC damping 5_Ohms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"/>
            <a:ext cx="4734250" cy="3840480"/>
          </a:xfrm>
          <a:prstGeom prst="rect">
            <a:avLst/>
          </a:prstGeom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780" y="583112"/>
            <a:ext cx="3309138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  <a:cs typeface="Helvetica" pitchFamily="34" charset="0"/>
              </a:rPr>
              <a:t>Gate Inductance Effect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8888" y="2985604"/>
            <a:ext cx="3820438" cy="1520008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HV 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GaN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vs. L</a:t>
            </a:r>
            <a:r>
              <a:rPr lang="en-US" baseline="-25000" dirty="0">
                <a:latin typeface="Helvetica" pitchFamily="34" charset="0"/>
                <a:cs typeface="Helvetica" pitchFamily="34" charset="0"/>
              </a:rPr>
              <a:t>G,LOOP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>
                <a:latin typeface="Helvetica" pitchFamily="34" charset="0"/>
                <a:cs typeface="Helvetica" pitchFamily="34" charset="0"/>
              </a:rPr>
              <a:t>Small input capacitance (~130 pF)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>
                <a:latin typeface="Helvetica" pitchFamily="34" charset="0"/>
                <a:cs typeface="Helvetica" pitchFamily="34" charset="0"/>
              </a:rPr>
              <a:t>R</a:t>
            </a:r>
            <a:r>
              <a:rPr lang="en-US" sz="1600" baseline="-25000" dirty="0">
                <a:latin typeface="Helvetica" pitchFamily="34" charset="0"/>
                <a:cs typeface="Helvetica" pitchFamily="34" charset="0"/>
              </a:rPr>
              <a:t>G,EXT</a:t>
            </a:r>
            <a:r>
              <a:rPr lang="en-US" sz="1600" dirty="0">
                <a:latin typeface="Helvetica" pitchFamily="34" charset="0"/>
                <a:cs typeface="Helvetica" pitchFamily="34" charset="0"/>
              </a:rPr>
              <a:t> = 0.1 </a:t>
            </a:r>
            <a:r>
              <a:rPr lang="el-GR" sz="1600" dirty="0">
                <a:latin typeface="Helvetica" pitchFamily="34" charset="0"/>
                <a:cs typeface="Helvetica" pitchFamily="34" charset="0"/>
              </a:rPr>
              <a:t>Ω</a:t>
            </a:r>
            <a:endParaRPr lang="en-US" sz="1600" dirty="0">
              <a:latin typeface="Helvetica" pitchFamily="34" charset="0"/>
              <a:cs typeface="Helvetica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600" dirty="0">
                <a:latin typeface="Helvetica" pitchFamily="34" charset="0"/>
                <a:cs typeface="Helvetica" pitchFamily="34" charset="0"/>
              </a:rPr>
              <a:t>1 A driver’s R</a:t>
            </a:r>
            <a:r>
              <a:rPr lang="en-US" sz="1600" baseline="-25000" dirty="0">
                <a:latin typeface="Helvetica" pitchFamily="34" charset="0"/>
                <a:cs typeface="Helvetica" pitchFamily="34" charset="0"/>
              </a:rPr>
              <a:t>DRV</a:t>
            </a:r>
            <a:r>
              <a:rPr lang="en-US" sz="1600" dirty="0">
                <a:latin typeface="Helvetica" pitchFamily="34" charset="0"/>
                <a:cs typeface="Helvetica" pitchFamily="34" charset="0"/>
              </a:rPr>
              <a:t> (~5 </a:t>
            </a:r>
            <a:r>
              <a:rPr lang="el-GR" sz="1600" dirty="0">
                <a:latin typeface="Helvetica" pitchFamily="34" charset="0"/>
                <a:cs typeface="Helvetica" pitchFamily="34" charset="0"/>
              </a:rPr>
              <a:t>Ω</a:t>
            </a:r>
            <a:r>
              <a:rPr lang="en-US" sz="1600" dirty="0">
                <a:latin typeface="Helvetica" pitchFamily="34" charset="0"/>
                <a:cs typeface="Helvetica" pitchFamily="34" charset="0"/>
              </a:rPr>
              <a:t>) provides</a:t>
            </a:r>
            <a:br>
              <a:rPr lang="en-US" sz="1600" dirty="0">
                <a:latin typeface="Helvetica" pitchFamily="34" charset="0"/>
                <a:cs typeface="Helvetica" pitchFamily="34" charset="0"/>
              </a:rPr>
            </a:br>
            <a:r>
              <a:rPr lang="en-US" sz="1600" dirty="0">
                <a:latin typeface="Helvetica" pitchFamily="34" charset="0"/>
                <a:cs typeface="Helvetica" pitchFamily="34" charset="0"/>
              </a:rPr>
              <a:t>sufficient damping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694503"/>
            <a:ext cx="54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fld id="{5122AEBC-85C0-411D-84A7-5F6CFBC1AEB6}" type="slidenum">
              <a:rPr lang="en-US" sz="100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ctr"/>
              <a:t>18</a:t>
            </a:fld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374721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LC damping 1_Oh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0080"/>
            <a:ext cx="4681913" cy="3840480"/>
          </a:xfrm>
          <a:prstGeom prst="rect">
            <a:avLst/>
          </a:prstGeom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199" y="534859"/>
            <a:ext cx="3309138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  <a:cs typeface="Helvetica" pitchFamily="34" charset="0"/>
              </a:rPr>
              <a:t>Gate Inductance Effect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16258" y="2987458"/>
            <a:ext cx="3720230" cy="1493102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HV 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GaN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vs. L</a:t>
            </a:r>
            <a:r>
              <a:rPr lang="en-US" baseline="-25000" dirty="0">
                <a:latin typeface="Helvetica" pitchFamily="34" charset="0"/>
                <a:cs typeface="Helvetica" pitchFamily="34" charset="0"/>
              </a:rPr>
              <a:t>G,LOOP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>
                <a:latin typeface="Helvetica" pitchFamily="34" charset="0"/>
                <a:cs typeface="Helvetica" pitchFamily="34" charset="0"/>
              </a:rPr>
              <a:t>Small input capacitance (~130 pF)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>
                <a:latin typeface="Helvetica" pitchFamily="34" charset="0"/>
                <a:cs typeface="Helvetica" pitchFamily="34" charset="0"/>
              </a:rPr>
              <a:t>R</a:t>
            </a:r>
            <a:r>
              <a:rPr lang="en-US" sz="1600" baseline="-25000" dirty="0">
                <a:latin typeface="Helvetica" pitchFamily="34" charset="0"/>
                <a:cs typeface="Helvetica" pitchFamily="34" charset="0"/>
              </a:rPr>
              <a:t>G,EXT</a:t>
            </a:r>
            <a:r>
              <a:rPr lang="en-US" sz="1600" dirty="0">
                <a:latin typeface="Helvetica" pitchFamily="34" charset="0"/>
                <a:cs typeface="Helvetica" pitchFamily="34" charset="0"/>
              </a:rPr>
              <a:t> = 0.1 </a:t>
            </a:r>
            <a:r>
              <a:rPr lang="el-GR" sz="1600" dirty="0">
                <a:latin typeface="Helvetica" pitchFamily="34" charset="0"/>
                <a:cs typeface="Helvetica" pitchFamily="34" charset="0"/>
              </a:rPr>
              <a:t>Ω</a:t>
            </a:r>
            <a:endParaRPr lang="en-US" sz="1600" dirty="0">
              <a:latin typeface="Helvetica" pitchFamily="34" charset="0"/>
              <a:cs typeface="Helvetica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600" dirty="0">
                <a:latin typeface="Helvetica" pitchFamily="34" charset="0"/>
                <a:cs typeface="Helvetica" pitchFamily="34" charset="0"/>
              </a:rPr>
              <a:t>5 A driver’s R</a:t>
            </a:r>
            <a:r>
              <a:rPr lang="en-US" sz="1600" baseline="-25000" dirty="0">
                <a:latin typeface="Helvetica" pitchFamily="34" charset="0"/>
                <a:cs typeface="Helvetica" pitchFamily="34" charset="0"/>
              </a:rPr>
              <a:t>DRV</a:t>
            </a:r>
            <a:r>
              <a:rPr lang="en-US" sz="1600" dirty="0">
                <a:latin typeface="Helvetica" pitchFamily="34" charset="0"/>
                <a:cs typeface="Helvetica" pitchFamily="34" charset="0"/>
              </a:rPr>
              <a:t> (~1 </a:t>
            </a:r>
            <a:r>
              <a:rPr lang="el-GR" sz="1600" dirty="0">
                <a:latin typeface="Helvetica" pitchFamily="34" charset="0"/>
                <a:cs typeface="Helvetica" pitchFamily="34" charset="0"/>
              </a:rPr>
              <a:t>Ω</a:t>
            </a:r>
            <a:r>
              <a:rPr lang="en-US" sz="1600" dirty="0">
                <a:latin typeface="Helvetica" pitchFamily="34" charset="0"/>
                <a:cs typeface="Helvetica" pitchFamily="34" charset="0"/>
              </a:rPr>
              <a:t>) might not provide sufficient damping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>
                <a:latin typeface="Helvetica" pitchFamily="34" charset="0"/>
                <a:cs typeface="Helvetica" pitchFamily="34" charset="0"/>
              </a:rPr>
              <a:t>Make sure to select R</a:t>
            </a:r>
            <a:r>
              <a:rPr lang="en-US" sz="1600" baseline="-25000" dirty="0">
                <a:latin typeface="Helvetica" pitchFamily="34" charset="0"/>
                <a:cs typeface="Helvetica" pitchFamily="34" charset="0"/>
              </a:rPr>
              <a:t>G,EXT</a:t>
            </a:r>
            <a:r>
              <a:rPr lang="en-US" sz="1600" dirty="0">
                <a:latin typeface="Helvetica" pitchFamily="34" charset="0"/>
                <a:cs typeface="Helvetica" pitchFamily="34" charset="0"/>
              </a:rPr>
              <a:t> appropriately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694503"/>
            <a:ext cx="54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fld id="{5122AEBC-85C0-411D-84A7-5F6CFBC1AEB6}" type="slidenum">
              <a:rPr lang="en-US" sz="100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ctr"/>
              <a:t>19</a:t>
            </a:fld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374721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Power Conversion Technology Drivers</a:t>
            </a:r>
          </a:p>
        </p:txBody>
      </p:sp>
      <p:pic>
        <p:nvPicPr>
          <p:cNvPr id="13" name="Content Placeholder 12" descr="Slide1-0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89" y="1524449"/>
            <a:ext cx="1147298" cy="1145045"/>
          </a:xfrm>
        </p:spPr>
      </p:pic>
      <p:sp>
        <p:nvSpPr>
          <p:cNvPr id="4" name="TextBox 3"/>
          <p:cNvSpPr txBox="1"/>
          <p:nvPr/>
        </p:nvSpPr>
        <p:spPr>
          <a:xfrm>
            <a:off x="0" y="4694503"/>
            <a:ext cx="54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fld id="{5122AEBC-85C0-411D-84A7-5F6CFBC1AEB6}" type="slidenum">
              <a:rPr lang="en-US" sz="100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ctr"/>
              <a:t>2</a:t>
            </a:fld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/36</a:t>
            </a:r>
          </a:p>
        </p:txBody>
      </p:sp>
      <p:pic>
        <p:nvPicPr>
          <p:cNvPr id="14" name="Picture 13" descr="Slide1-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03" y="1548044"/>
            <a:ext cx="1188720" cy="1133247"/>
          </a:xfrm>
          <a:prstGeom prst="rect">
            <a:avLst/>
          </a:prstGeom>
        </p:spPr>
      </p:pic>
      <p:pic>
        <p:nvPicPr>
          <p:cNvPr id="15" name="Picture 14" descr="Slide1-0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272" y="1550580"/>
            <a:ext cx="1188720" cy="1133247"/>
          </a:xfrm>
          <a:prstGeom prst="rect">
            <a:avLst/>
          </a:prstGeom>
        </p:spPr>
      </p:pic>
      <p:pic>
        <p:nvPicPr>
          <p:cNvPr id="16" name="Picture 15" descr="Slide1-0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949" y="1547531"/>
            <a:ext cx="1188720" cy="1133247"/>
          </a:xfrm>
          <a:prstGeom prst="rect">
            <a:avLst/>
          </a:prstGeom>
        </p:spPr>
      </p:pic>
      <p:pic>
        <p:nvPicPr>
          <p:cNvPr id="17" name="Picture 16" descr="Slide1-0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23" y="1544483"/>
            <a:ext cx="1188720" cy="1133247"/>
          </a:xfrm>
          <a:prstGeom prst="rect">
            <a:avLst/>
          </a:prstGeom>
        </p:spPr>
      </p:pic>
      <p:pic>
        <p:nvPicPr>
          <p:cNvPr id="18" name="Picture 17" descr="Slide1-06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673" y="1536247"/>
            <a:ext cx="1188720" cy="1133247"/>
          </a:xfrm>
          <a:prstGeom prst="rect">
            <a:avLst/>
          </a:prstGeom>
        </p:spPr>
      </p:pic>
      <p:pic>
        <p:nvPicPr>
          <p:cNvPr id="19" name="Picture 18" descr="Slide1-07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862" y="1541633"/>
            <a:ext cx="1188720" cy="1129284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1463031" y="2772697"/>
            <a:ext cx="6204792" cy="179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57175" marR="0" lvl="0" indent="-257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ＭＳ Ｐゴシック" charset="0"/>
                <a:cs typeface="Helvetica" pitchFamily="34" charset="0"/>
              </a:rPr>
              <a:t>Key design objectives across all applications:</a:t>
            </a:r>
          </a:p>
          <a:p>
            <a:pPr marL="2085975" lvl="4" indent="-257175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ＭＳ Ｐゴシック" charset="0"/>
                <a:cs typeface="Helvetica" pitchFamily="34" charset="0"/>
              </a:rPr>
              <a:t>High </a:t>
            </a:r>
            <a:r>
              <a:rPr lang="en-US" sz="2000" noProof="0" dirty="0">
                <a:latin typeface="Helvetica" pitchFamily="34" charset="0"/>
                <a:ea typeface="ＭＳ Ｐゴシック" charset="0"/>
                <a:cs typeface="Helvetica" pitchFamily="34" charset="0"/>
              </a:rPr>
              <a:t>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ＭＳ Ｐゴシック" charset="0"/>
                <a:cs typeface="Helvetica" pitchFamily="34" charset="0"/>
              </a:rPr>
              <a:t>ower density</a:t>
            </a:r>
          </a:p>
          <a:p>
            <a:pPr marL="2085975" lvl="4" indent="-257175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latin typeface="Helvetica" pitchFamily="34" charset="0"/>
                <a:ea typeface="ＭＳ Ｐゴシック" charset="0"/>
                <a:cs typeface="Helvetica" pitchFamily="34" charset="0"/>
              </a:rPr>
              <a:t>High efficiency</a:t>
            </a:r>
          </a:p>
          <a:p>
            <a:pPr marL="2085975" lvl="4" indent="-257175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ＭＳ Ｐゴシック" charset="0"/>
                <a:cs typeface="Helvetica" pitchFamily="34" charset="0"/>
              </a:rPr>
              <a:t>High reliability</a:t>
            </a:r>
          </a:p>
          <a:p>
            <a:pPr marL="2085975" lvl="4" indent="-257175" defTabSz="9144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>
                <a:latin typeface="Helvetica" pitchFamily="34" charset="0"/>
                <a:ea typeface="ＭＳ Ｐゴシック" charset="0"/>
                <a:cs typeface="Helvetica" pitchFamily="34" charset="0"/>
              </a:rPr>
              <a:t>Low cost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ＭＳ Ｐゴシック" charset="0"/>
              <a:cs typeface="Helvetica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259760" y="1173973"/>
            <a:ext cx="1185798" cy="35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7175" marR="0" lvl="0" indent="-257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ＭＳ Ｐゴシック" charset="0"/>
                <a:cs typeface="Helvetica" pitchFamily="34" charset="0"/>
              </a:rPr>
              <a:t>Wireless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1508103" y="1174170"/>
            <a:ext cx="1211204" cy="35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7175" marR="0" lvl="0" indent="-257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ＭＳ Ｐゴシック" charset="0"/>
                <a:cs typeface="Helvetica" pitchFamily="34" charset="0"/>
              </a:rPr>
              <a:t>Automotive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2750949" y="1171635"/>
            <a:ext cx="1188720" cy="35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7175" marR="0" lvl="0" indent="-257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ＭＳ Ｐゴシック" charset="0"/>
                <a:cs typeface="Helvetica" pitchFamily="34" charset="0"/>
              </a:rPr>
              <a:t>Consumer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3982862" y="1171635"/>
            <a:ext cx="1188720" cy="35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7175" marR="0" lvl="0" indent="-257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ＭＳ Ｐゴシック" charset="0"/>
                <a:cs typeface="Helvetica" pitchFamily="34" charset="0"/>
              </a:rPr>
              <a:t>Mobile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5224673" y="1173562"/>
            <a:ext cx="1182821" cy="35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7175" marR="0" lvl="0" indent="-257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ＭＳ Ｐゴシック" charset="0"/>
                <a:cs typeface="Helvetica" pitchFamily="34" charset="0"/>
              </a:rPr>
              <a:t>Lighting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6442887" y="1174170"/>
            <a:ext cx="1154147" cy="35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7175" marR="0" lvl="0" indent="-257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ＭＳ Ｐゴシック" charset="0"/>
                <a:cs typeface="Helvetica" pitchFamily="34" charset="0"/>
              </a:rPr>
              <a:t>Computing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7667823" y="1171635"/>
            <a:ext cx="1188720" cy="35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7175" marR="0" lvl="0" indent="-257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ＭＳ Ｐゴシック" charset="0"/>
                <a:cs typeface="Helvetica" pitchFamily="34" charset="0"/>
              </a:rPr>
              <a:t>Industrial</a:t>
            </a:r>
          </a:p>
        </p:txBody>
      </p:sp>
    </p:spTree>
    <p:extLst>
      <p:ext uri="{BB962C8B-B14F-4D97-AF65-F5344CB8AC3E}">
        <p14:creationId xmlns:p14="http://schemas.microsoft.com/office/powerpoint/2010/main" val="126004336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LC damping 1_Ohm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"/>
            <a:ext cx="4734254" cy="3840480"/>
          </a:xfrm>
          <a:prstGeom prst="rect">
            <a:avLst/>
          </a:prstGeom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725" y="576850"/>
            <a:ext cx="3309138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  <a:cs typeface="Helvetica" pitchFamily="34" charset="0"/>
              </a:rPr>
              <a:t>Gate Inductance Effect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91204" y="3016788"/>
            <a:ext cx="3870544" cy="1580264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LV 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GaN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vs. L</a:t>
            </a:r>
            <a:r>
              <a:rPr lang="en-US" baseline="-25000" dirty="0">
                <a:latin typeface="Helvetica" pitchFamily="34" charset="0"/>
                <a:cs typeface="Helvetica" pitchFamily="34" charset="0"/>
              </a:rPr>
              <a:t>G,LOOP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>
                <a:latin typeface="Helvetica" pitchFamily="34" charset="0"/>
                <a:cs typeface="Helvetica" pitchFamily="34" charset="0"/>
              </a:rPr>
              <a:t>Larger input capacitance (~1.3 </a:t>
            </a:r>
            <a:r>
              <a:rPr lang="en-US" sz="1600" dirty="0" err="1">
                <a:latin typeface="Helvetica" pitchFamily="34" charset="0"/>
                <a:cs typeface="Helvetica" pitchFamily="34" charset="0"/>
              </a:rPr>
              <a:t>nF</a:t>
            </a:r>
            <a:r>
              <a:rPr lang="en-US" sz="1600" dirty="0">
                <a:latin typeface="Helvetica" pitchFamily="34" charset="0"/>
                <a:cs typeface="Helvetica" pitchFamily="34" charset="0"/>
              </a:rPr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>
                <a:latin typeface="Helvetica" pitchFamily="34" charset="0"/>
                <a:cs typeface="Helvetica" pitchFamily="34" charset="0"/>
              </a:rPr>
              <a:t>R</a:t>
            </a:r>
            <a:r>
              <a:rPr lang="en-US" sz="1600" baseline="-25000" dirty="0">
                <a:latin typeface="Helvetica" pitchFamily="34" charset="0"/>
                <a:cs typeface="Helvetica" pitchFamily="34" charset="0"/>
              </a:rPr>
              <a:t>G,EXT</a:t>
            </a:r>
            <a:r>
              <a:rPr lang="en-US" sz="1600" dirty="0">
                <a:latin typeface="Helvetica" pitchFamily="34" charset="0"/>
                <a:cs typeface="Helvetica" pitchFamily="34" charset="0"/>
              </a:rPr>
              <a:t> = 0.1 </a:t>
            </a:r>
            <a:r>
              <a:rPr lang="el-GR" sz="1600" dirty="0">
                <a:latin typeface="Helvetica" pitchFamily="34" charset="0"/>
                <a:cs typeface="Helvetica" pitchFamily="34" charset="0"/>
              </a:rPr>
              <a:t>Ω</a:t>
            </a:r>
            <a:endParaRPr lang="en-US" sz="1600" dirty="0">
              <a:latin typeface="Helvetica" pitchFamily="34" charset="0"/>
              <a:cs typeface="Helvetica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600" dirty="0">
                <a:latin typeface="Helvetica" pitchFamily="34" charset="0"/>
                <a:cs typeface="Helvetica" pitchFamily="34" charset="0"/>
              </a:rPr>
              <a:t>Must use stronger driver to avoid delays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>
                <a:latin typeface="Helvetica" pitchFamily="34" charset="0"/>
                <a:cs typeface="Helvetica" pitchFamily="34" charset="0"/>
              </a:rPr>
              <a:t>5 A driver’s R</a:t>
            </a:r>
            <a:r>
              <a:rPr lang="en-US" sz="1600" baseline="-25000" dirty="0">
                <a:latin typeface="Helvetica" pitchFamily="34" charset="0"/>
                <a:cs typeface="Helvetica" pitchFamily="34" charset="0"/>
              </a:rPr>
              <a:t>DRV</a:t>
            </a:r>
            <a:r>
              <a:rPr lang="en-US" sz="1600" dirty="0">
                <a:latin typeface="Helvetica" pitchFamily="34" charset="0"/>
                <a:cs typeface="Helvetica" pitchFamily="34" charset="0"/>
              </a:rPr>
              <a:t> (~1 </a:t>
            </a:r>
            <a:r>
              <a:rPr lang="el-GR" sz="1600" dirty="0">
                <a:latin typeface="Helvetica" pitchFamily="34" charset="0"/>
                <a:cs typeface="Helvetica" pitchFamily="34" charset="0"/>
              </a:rPr>
              <a:t>Ω</a:t>
            </a:r>
            <a:r>
              <a:rPr lang="en-US" sz="1600" dirty="0">
                <a:latin typeface="Helvetica" pitchFamily="34" charset="0"/>
                <a:cs typeface="Helvetica" pitchFamily="34" charset="0"/>
              </a:rPr>
              <a:t>)  provides</a:t>
            </a:r>
            <a:br>
              <a:rPr lang="en-US" sz="1600" dirty="0">
                <a:latin typeface="Helvetica" pitchFamily="34" charset="0"/>
                <a:cs typeface="Helvetica" pitchFamily="34" charset="0"/>
              </a:rPr>
            </a:br>
            <a:r>
              <a:rPr lang="en-US" sz="1600" dirty="0">
                <a:latin typeface="Helvetica" pitchFamily="34" charset="0"/>
                <a:cs typeface="Helvetica" pitchFamily="34" charset="0"/>
              </a:rPr>
              <a:t>sufficient damping even though external waveforms are not ideal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694503"/>
            <a:ext cx="54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fld id="{5122AEBC-85C0-411D-84A7-5F6CFBC1AEB6}" type="slidenum">
              <a:rPr lang="en-US" sz="100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ctr"/>
              <a:t>20</a:t>
            </a:fld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374721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34" charset="0"/>
                <a:cs typeface="Helvetica" pitchFamily="34" charset="0"/>
              </a:rPr>
              <a:t>GaN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&amp; the Half-Bridge Structure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7032" y="576197"/>
            <a:ext cx="5465253" cy="398953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Half-Bridge is the most reliable, basic building</a:t>
            </a:r>
            <a:br>
              <a:rPr lang="en-US" dirty="0">
                <a:latin typeface="Helvetica" pitchFamily="34" charset="0"/>
                <a:cs typeface="Helvetica" pitchFamily="34" charset="0"/>
              </a:rPr>
            </a:br>
            <a:r>
              <a:rPr lang="en-US" dirty="0">
                <a:latin typeface="Helvetica" pitchFamily="34" charset="0"/>
                <a:cs typeface="Helvetica" pitchFamily="34" charset="0"/>
              </a:rPr>
              <a:t>block using 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GaN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power transistors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Effective in both, hard switching and soft switching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In hard switching, lack of reverse recovery makes</a:t>
            </a:r>
            <a:br>
              <a:rPr lang="en-US" dirty="0">
                <a:latin typeface="Helvetica" pitchFamily="34" charset="0"/>
                <a:cs typeface="Helvetica" pitchFamily="34" charset="0"/>
              </a:rPr>
            </a:br>
            <a:r>
              <a:rPr lang="en-US" dirty="0">
                <a:latin typeface="Helvetica" pitchFamily="34" charset="0"/>
                <a:cs typeface="Helvetica" pitchFamily="34" charset="0"/>
              </a:rPr>
              <a:t>it very attractive (totem-pole PFC in CCM mode) 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To provide adequate protection (clamping):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Place a high frequency bypass as close as possible to the switches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Minimize trace length in the switched current path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113" y="1132676"/>
            <a:ext cx="2907276" cy="244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4694503"/>
            <a:ext cx="54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fld id="{5122AEBC-85C0-411D-84A7-5F6CFBC1AEB6}" type="slidenum">
              <a:rPr lang="en-US" sz="100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ctr"/>
              <a:t>21</a:t>
            </a:fld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374721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423910" cy="514350"/>
          </a:xfrm>
        </p:spPr>
        <p:txBody>
          <a:bodyPr/>
          <a:lstStyle/>
          <a:p>
            <a:r>
              <a:rPr lang="en-US" dirty="0">
                <a:latin typeface="Helvetica" pitchFamily="34" charset="0"/>
                <a:cs typeface="Helvetica" pitchFamily="34" charset="0"/>
              </a:rPr>
              <a:t>Totem-Pole Bridgeless PFC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4954043" y="607511"/>
            <a:ext cx="4045907" cy="394569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Many topology variations</a:t>
            </a:r>
          </a:p>
          <a:p>
            <a:pPr marL="585788" lvl="1" indent="-285750">
              <a:buFont typeface="Wingdings" pitchFamily="2" charset="2"/>
              <a:buChar char="Ø"/>
            </a:pPr>
            <a:r>
              <a:rPr lang="en-US" b="0" i="0" dirty="0"/>
              <a:t>Balanced input (two inductor)</a:t>
            </a:r>
          </a:p>
          <a:p>
            <a:pPr marL="585788" lvl="1" indent="-285750">
              <a:buFont typeface="Wingdings" pitchFamily="2" charset="2"/>
              <a:buChar char="Ø"/>
            </a:pPr>
            <a:r>
              <a:rPr lang="en-US" dirty="0"/>
              <a:t>Interleaved (BCM)</a:t>
            </a:r>
            <a:endParaRPr lang="en-US" b="0" i="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b="0" i="0" dirty="0"/>
              <a:t>In CCM </a:t>
            </a:r>
            <a:r>
              <a:rPr lang="en-US" b="0" i="0" dirty="0" err="1"/>
              <a:t>GaN</a:t>
            </a:r>
            <a:r>
              <a:rPr lang="en-US" b="0" i="0" dirty="0"/>
              <a:t> is preferred;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0" i="0" dirty="0"/>
              <a:t>In BCM MOSFET can be used (soft switching) in the fast leg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Half-bridges are well clamped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Popular in high power applications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F</a:t>
            </a:r>
            <a:r>
              <a:rPr lang="en-US" b="0" i="0" dirty="0"/>
              <a:t>requency range up to MHz (</a:t>
            </a:r>
            <a:r>
              <a:rPr lang="en-US" dirty="0"/>
              <a:t>watch for D</a:t>
            </a:r>
            <a:r>
              <a:rPr lang="en-US" baseline="-25000" dirty="0"/>
              <a:t>MIN </a:t>
            </a:r>
            <a:r>
              <a:rPr lang="en-US" b="0" i="0" dirty="0"/>
              <a:t>&amp; D</a:t>
            </a:r>
            <a:r>
              <a:rPr lang="en-US" b="0" i="0" baseline="-25000" dirty="0"/>
              <a:t>MAX</a:t>
            </a:r>
            <a:r>
              <a:rPr lang="en-US" b="0" i="0" dirty="0"/>
              <a:t>)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8" y="1176338"/>
            <a:ext cx="46482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4694503"/>
            <a:ext cx="54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fld id="{5122AEBC-85C0-411D-84A7-5F6CFBC1AEB6}" type="slidenum">
              <a:rPr lang="en-US" sz="100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ctr"/>
              <a:t>22</a:t>
            </a:fld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37472171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575" y="798256"/>
            <a:ext cx="2967375" cy="373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Dual Active Bridge and Interleaved LLC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7032" y="569933"/>
            <a:ext cx="5208469" cy="3968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EV On-Board battery chargers: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Dual Active Bridge: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Soft Switching above minimum load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Very high efficiency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Bi-directional power conversion possible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Interleaved LLC: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Interleaving yields almost DC output current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Need complex synchronization scheme and active current sharing due to component tolerances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Unidirectional power flow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694503"/>
            <a:ext cx="54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fld id="{5122AEBC-85C0-411D-84A7-5F6CFBC1AEB6}" type="slidenum">
              <a:rPr lang="en-US" sz="100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ctr"/>
              <a:t>23</a:t>
            </a:fld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374721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pitchFamily="34" charset="0"/>
                <a:cs typeface="Helvetica" pitchFamily="34" charset="0"/>
              </a:rPr>
              <a:t>Active Clamp </a:t>
            </a:r>
            <a:r>
              <a:rPr lang="en-US" dirty="0" err="1" smtClean="0">
                <a:latin typeface="Helvetica" pitchFamily="34" charset="0"/>
                <a:cs typeface="Helvetica" pitchFamily="34" charset="0"/>
              </a:rPr>
              <a:t>Flyback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19604" y="695195"/>
            <a:ext cx="5461349" cy="3920645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0" i="0" dirty="0">
                <a:latin typeface="Helvetica" pitchFamily="34" charset="0"/>
                <a:cs typeface="Helvetica" pitchFamily="34" charset="0"/>
              </a:rPr>
              <a:t>Soft switching (ZVS) for both primary switches</a:t>
            </a:r>
          </a:p>
          <a:p>
            <a:pPr marL="842963" lvl="1" indent="-285750"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Might be difficult to maintain at light load</a:t>
            </a:r>
            <a:endParaRPr lang="en-US" b="0" i="0" dirty="0">
              <a:latin typeface="Helvetica" pitchFamily="34" charset="0"/>
              <a:cs typeface="Helvetica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0" i="0" dirty="0">
                <a:latin typeface="Helvetica" pitchFamily="34" charset="0"/>
                <a:cs typeface="Helvetica" pitchFamily="34" charset="0"/>
              </a:rPr>
              <a:t>Fixed or variable frequency operation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0" i="0" dirty="0">
                <a:latin typeface="Helvetica" pitchFamily="34" charset="0"/>
                <a:cs typeface="Helvetica" pitchFamily="34" charset="0"/>
              </a:rPr>
              <a:t>V</a:t>
            </a:r>
            <a:r>
              <a:rPr lang="en-US" b="0" i="0" baseline="-25000" dirty="0">
                <a:latin typeface="Helvetica" pitchFamily="34" charset="0"/>
                <a:cs typeface="Helvetica" pitchFamily="34" charset="0"/>
              </a:rPr>
              <a:t>DS</a:t>
            </a:r>
            <a:r>
              <a:rPr lang="en-US" b="0" i="0" dirty="0">
                <a:latin typeface="Helvetica" pitchFamily="34" charset="0"/>
                <a:cs typeface="Helvetica" pitchFamily="34" charset="0"/>
              </a:rPr>
              <a:t> voltage stress is limited to V</a:t>
            </a:r>
            <a:r>
              <a:rPr lang="en-US" b="0" i="0" baseline="-25000" dirty="0">
                <a:latin typeface="Helvetica" pitchFamily="34" charset="0"/>
                <a:cs typeface="Helvetica" pitchFamily="34" charset="0"/>
              </a:rPr>
              <a:t>IN</a:t>
            </a:r>
            <a:r>
              <a:rPr lang="en-US" b="0" i="0" dirty="0">
                <a:latin typeface="Helvetica" pitchFamily="34" charset="0"/>
                <a:cs typeface="Helvetica" pitchFamily="34" charset="0"/>
              </a:rPr>
              <a:t>+V</a:t>
            </a:r>
            <a:r>
              <a:rPr lang="en-US" b="0" i="0" baseline="-25000" dirty="0">
                <a:latin typeface="Helvetica" pitchFamily="34" charset="0"/>
                <a:cs typeface="Helvetica" pitchFamily="34" charset="0"/>
              </a:rPr>
              <a:t>CLAMP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0" i="0" dirty="0">
                <a:latin typeface="Helvetica" pitchFamily="34" charset="0"/>
                <a:cs typeface="Helvetica" pitchFamily="34" charset="0"/>
              </a:rPr>
              <a:t>Active Clamp Flyback switches are identical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0" i="0" dirty="0">
                <a:latin typeface="Helvetica" pitchFamily="34" charset="0"/>
                <a:cs typeface="Helvetica" pitchFamily="34" charset="0"/>
              </a:rPr>
              <a:t>Clamp capacitor voltage and transformer flux walking need to be managed actively (transients)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0" i="0" dirty="0">
                <a:latin typeface="Helvetica" pitchFamily="34" charset="0"/>
                <a:cs typeface="Helvetica" pitchFamily="34" charset="0"/>
              </a:rPr>
              <a:t>Efficient light load and burst mode operation requires complex control or mixed mode operation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0" i="0" dirty="0">
                <a:latin typeface="Helvetica" pitchFamily="34" charset="0"/>
                <a:cs typeface="Helvetica" pitchFamily="34" charset="0"/>
              </a:rPr>
              <a:t>Typical application: high power density adapters and chargers (P</a:t>
            </a:r>
            <a:r>
              <a:rPr lang="en-US" b="0" i="0" baseline="-25000" dirty="0">
                <a:latin typeface="Helvetica" pitchFamily="34" charset="0"/>
                <a:cs typeface="Helvetica" pitchFamily="34" charset="0"/>
              </a:rPr>
              <a:t>O</a:t>
            </a:r>
            <a:r>
              <a:rPr lang="en-US" b="0" i="0" dirty="0">
                <a:latin typeface="Helvetica" pitchFamily="34" charset="0"/>
                <a:cs typeface="Helvetica" pitchFamily="34" charset="0"/>
              </a:rPr>
              <a:t> &lt; 100 W)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1212748"/>
            <a:ext cx="28860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4694503"/>
            <a:ext cx="54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fld id="{5122AEBC-85C0-411D-84A7-5F6CFBC1AEB6}" type="slidenum">
              <a:rPr lang="en-US" sz="100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ctr"/>
              <a:t>24</a:t>
            </a:fld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374721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pitchFamily="34" charset="0"/>
                <a:cs typeface="Helvetica" pitchFamily="34" charset="0"/>
              </a:rPr>
              <a:t>Synchronous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Rectification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7032" y="2937878"/>
            <a:ext cx="4043549" cy="1619682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0" i="0" dirty="0">
                <a:latin typeface="Helvetica" pitchFamily="34" charset="0"/>
                <a:cs typeface="Helvetica" pitchFamily="34" charset="0"/>
              </a:rPr>
              <a:t>Synchronous rectifiers are not in a clamped environment!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0" i="0" dirty="0">
                <a:latin typeface="Helvetica" pitchFamily="34" charset="0"/>
                <a:cs typeface="Helvetica" pitchFamily="34" charset="0"/>
              </a:rPr>
              <a:t>Switching spikes are unpredictable under extreme conditions (start up, short circuit, etc.)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83798" y="2937879"/>
            <a:ext cx="4100162" cy="1619681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Impact on over shoot:</a:t>
            </a: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Topology and operating mode</a:t>
            </a: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Transformer construction / leakage inductance</a:t>
            </a: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Timing accuracy (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GaN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advantage?)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83" y="1190625"/>
            <a:ext cx="206080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614" y="1190625"/>
            <a:ext cx="3196622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9" y="1190625"/>
            <a:ext cx="287016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4694503"/>
            <a:ext cx="54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fld id="{5122AEBC-85C0-411D-84A7-5F6CFBC1AEB6}" type="slidenum">
              <a:rPr lang="en-US" sz="100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ctr"/>
              <a:t>25</a:t>
            </a:fld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374721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  <a:cs typeface="Helvetica" pitchFamily="34" charset="0"/>
              </a:rPr>
              <a:t>High Frequency, Resonant Power Conversion</a:t>
            </a:r>
          </a:p>
        </p:txBody>
      </p:sp>
      <p:pic>
        <p:nvPicPr>
          <p:cNvPr id="4100" name="Picture 4" descr="http://www.iepe.et.aau.dk/digitalAssets/78/78255_2---compari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797" y="3212578"/>
            <a:ext cx="2505891" cy="130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206040" y="1026488"/>
            <a:ext cx="5882095" cy="3494110"/>
          </a:xfrm>
          <a:prstGeom prst="rect">
            <a:avLst/>
          </a:prstGeom>
        </p:spPr>
        <p:txBody>
          <a:bodyPr/>
          <a:lstStyle/>
          <a:p>
            <a:pPr marL="285750" lvl="0" indent="-285750">
              <a:spcBef>
                <a:spcPct val="20000"/>
              </a:spcBef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Typical Applications:</a:t>
            </a:r>
          </a:p>
          <a:p>
            <a:pPr marL="282575" indent="-282575"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Series &amp; parallel resonant topologies:</a:t>
            </a:r>
          </a:p>
          <a:p>
            <a:pPr marL="739775" lvl="1" indent="-282575"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Phi2; Class E; Class DE</a:t>
            </a:r>
          </a:p>
          <a:p>
            <a:pPr marL="739775" lvl="1" indent="-282575"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  <a:sym typeface="Wingdings" pitchFamily="2" charset="2"/>
              </a:rPr>
              <a:t>Typical frequency range from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2MHz – 130MHz</a:t>
            </a:r>
          </a:p>
          <a:p>
            <a:pPr marL="282575" indent="-282575"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All can be isolated or non-isolated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0" y="822960"/>
            <a:ext cx="291051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4694503"/>
            <a:ext cx="54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fld id="{5122AEBC-85C0-411D-84A7-5F6CFBC1AEB6}" type="slidenum">
              <a:rPr lang="en-US" sz="100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ctr"/>
              <a:t>26</a:t>
            </a:fld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2363493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  <a:cs typeface="Helvetica" pitchFamily="34" charset="0"/>
              </a:rPr>
              <a:t>High Frequency, Resonant Power Conversion</a:t>
            </a:r>
          </a:p>
        </p:txBody>
      </p:sp>
      <p:pic>
        <p:nvPicPr>
          <p:cNvPr id="4100" name="Picture 4" descr="http://www.iepe.et.aau.dk/digitalAssets/78/78255_2---compari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797" y="3212578"/>
            <a:ext cx="2505891" cy="130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206041" y="1026488"/>
            <a:ext cx="5646120" cy="3494110"/>
          </a:xfrm>
          <a:prstGeom prst="rect">
            <a:avLst/>
          </a:prstGeom>
        </p:spPr>
        <p:txBody>
          <a:bodyPr/>
          <a:lstStyle/>
          <a:p>
            <a:pPr marL="285750" lvl="0" indent="-285750">
              <a:spcBef>
                <a:spcPct val="20000"/>
              </a:spcBef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Typical Applications:</a:t>
            </a:r>
          </a:p>
          <a:p>
            <a:pPr marL="282575" indent="-282575"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Series &amp; parallel resonant topologies:</a:t>
            </a:r>
          </a:p>
          <a:p>
            <a:pPr marL="739775" lvl="1" indent="-282575"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Phi2; Class E; Class DE</a:t>
            </a:r>
          </a:p>
          <a:p>
            <a:pPr marL="739775" lvl="1" indent="-282575"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  <a:sym typeface="Wingdings" pitchFamily="2" charset="2"/>
              </a:rPr>
              <a:t>Typical frequency range from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2MHz – 130MHz</a:t>
            </a:r>
          </a:p>
          <a:p>
            <a:pPr marL="282575" indent="-282575"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All can be isolated or non-isolated</a:t>
            </a:r>
          </a:p>
          <a:p>
            <a:pPr marL="282575" indent="-282575"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LLC </a:t>
            </a:r>
            <a:r>
              <a:rPr lang="en-US" dirty="0">
                <a:latin typeface="Helvetica" pitchFamily="34" charset="0"/>
                <a:cs typeface="Helvetica" pitchFamily="34" charset="0"/>
                <a:sym typeface="Wingdings" pitchFamily="2" charset="2"/>
              </a:rPr>
              <a:t>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wide use across multiple applications </a:t>
            </a:r>
          </a:p>
          <a:p>
            <a:pPr marL="282575" indent="-282575"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DC-DC power conversion</a:t>
            </a:r>
          </a:p>
          <a:p>
            <a:pPr marL="739775" lvl="1" indent="-282575"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LED drivers</a:t>
            </a:r>
          </a:p>
          <a:p>
            <a:pPr marL="739775" lvl="1" indent="-282575">
              <a:buFont typeface="Wingdings" pitchFamily="2" charset="2"/>
              <a:buChar char="Ø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Wireless charging</a:t>
            </a:r>
          </a:p>
          <a:p>
            <a:pPr marL="739775" lvl="1" indent="-282575">
              <a:buFont typeface="Wingdings" pitchFamily="2" charset="2"/>
              <a:buChar char="Ø"/>
            </a:pPr>
            <a:r>
              <a:rPr lang="en-US" dirty="0" err="1">
                <a:latin typeface="Helvetica" pitchFamily="34" charset="0"/>
                <a:cs typeface="Helvetica" pitchFamily="34" charset="0"/>
              </a:rPr>
              <a:t>IoT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0" y="822960"/>
            <a:ext cx="319067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4694503"/>
            <a:ext cx="54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fld id="{5122AEBC-85C0-411D-84A7-5F6CFBC1AEB6}" type="slidenum">
              <a:rPr lang="en-US" sz="100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ctr"/>
              <a:t>27</a:t>
            </a:fld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2363493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pitchFamily="34" charset="0"/>
                <a:cs typeface="Helvetica" pitchFamily="34" charset="0"/>
              </a:rPr>
              <a:t>Synchronous Buck </a:t>
            </a:r>
            <a:r>
              <a:rPr lang="en-US" dirty="0" smtClean="0">
                <a:latin typeface="Helvetica" pitchFamily="34" charset="0"/>
                <a:cs typeface="Helvetica" pitchFamily="34" charset="0"/>
              </a:rPr>
              <a:t>Converter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486227" y="1053851"/>
            <a:ext cx="5392301" cy="3347068"/>
          </a:xfrm>
          <a:prstGeom prst="rect">
            <a:avLst/>
          </a:prstGeom>
        </p:spPr>
        <p:txBody>
          <a:bodyPr/>
          <a:lstStyle/>
          <a:p>
            <a:pPr marL="285750" lvl="0" indent="-285750">
              <a:spcBef>
                <a:spcPct val="20000"/>
              </a:spcBef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Typical Applications:</a:t>
            </a:r>
          </a:p>
          <a:p>
            <a:pPr marL="285750" lvl="0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Low voltage, high frequency, large step down ratio </a:t>
            </a:r>
            <a:r>
              <a:rPr lang="en-US" dirty="0">
                <a:latin typeface="Helvetica" pitchFamily="34" charset="0"/>
                <a:cs typeface="Helvetica" pitchFamily="34" charset="0"/>
                <a:sym typeface="Wingdings" pitchFamily="2" charset="2"/>
              </a:rPr>
              <a:t> 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48-to-1  </a:t>
            </a:r>
          </a:p>
          <a:p>
            <a:pPr marL="285750" lvl="0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High voltage, high frequency, large step down ratio </a:t>
            </a:r>
            <a:r>
              <a:rPr lang="en-US" dirty="0">
                <a:latin typeface="Helvetica" pitchFamily="34" charset="0"/>
                <a:cs typeface="Helvetica" pitchFamily="34" charset="0"/>
                <a:sym typeface="Wingdings" pitchFamily="2" charset="2"/>
              </a:rPr>
              <a:t> non-isolated bias supply</a:t>
            </a:r>
          </a:p>
          <a:p>
            <a:pPr marL="285750" lvl="0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High voltage, high frequency PFC with medium output voltage </a:t>
            </a:r>
            <a:r>
              <a:rPr lang="en-US" dirty="0">
                <a:latin typeface="Helvetica" pitchFamily="34" charset="0"/>
                <a:cs typeface="Helvetica" pitchFamily="34" charset="0"/>
                <a:sym typeface="Wingdings" pitchFamily="2" charset="2"/>
              </a:rPr>
              <a:t> non-isolated LED drivers (can meet Class C requirements)</a:t>
            </a:r>
          </a:p>
          <a:p>
            <a:pPr marL="285750" lvl="0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dirty="0">
                <a:latin typeface="Helvetica" pitchFamily="34" charset="0"/>
                <a:cs typeface="Helvetica" pitchFamily="34" charset="0"/>
                <a:sym typeface="Wingdings" pitchFamily="2" charset="2"/>
              </a:rPr>
              <a:t>Typical frequency range from 300 kHz to several MHz</a:t>
            </a:r>
            <a:endParaRPr lang="en-US" dirty="0">
              <a:latin typeface="Helvetica" pitchFamily="34" charset="0"/>
              <a:cs typeface="Helvetica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189242"/>
            <a:ext cx="29337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4694503"/>
            <a:ext cx="54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fld id="{5122AEBC-85C0-411D-84A7-5F6CFBC1AEB6}" type="slidenum">
              <a:rPr lang="en-US" sz="100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ctr"/>
              <a:t>28</a:t>
            </a:fld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374721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pitchFamily="34" charset="0"/>
                <a:cs typeface="Helvetica" pitchFamily="34" charset="0"/>
              </a:rPr>
              <a:t>Layout Recommendations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0651" y="635079"/>
            <a:ext cx="3236827" cy="3943183"/>
          </a:xfrm>
        </p:spPr>
        <p:txBody>
          <a:bodyPr>
            <a:normAutofit fontScale="92500"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0" i="0" dirty="0">
                <a:latin typeface="Helvetica" pitchFamily="34" charset="0"/>
                <a:cs typeface="Helvetica" pitchFamily="34" charset="0"/>
              </a:rPr>
              <a:t>Regulator and driver next to </a:t>
            </a:r>
            <a:r>
              <a:rPr lang="en-US" b="0" i="0" dirty="0" err="1">
                <a:latin typeface="Helvetica" pitchFamily="34" charset="0"/>
                <a:cs typeface="Helvetica" pitchFamily="34" charset="0"/>
              </a:rPr>
              <a:t>GaN</a:t>
            </a:r>
            <a:r>
              <a:rPr lang="en-US" b="0" i="0" dirty="0">
                <a:latin typeface="Helvetica" pitchFamily="34" charset="0"/>
                <a:cs typeface="Helvetica" pitchFamily="34" charset="0"/>
              </a:rPr>
              <a:t> transistors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0" i="0" dirty="0">
                <a:latin typeface="Helvetica" pitchFamily="34" charset="0"/>
                <a:cs typeface="Helvetica" pitchFamily="34" charset="0"/>
              </a:rPr>
              <a:t>HF bypass cap next to </a:t>
            </a:r>
            <a:r>
              <a:rPr lang="en-US" b="0" i="0" dirty="0" err="1">
                <a:latin typeface="Helvetica" pitchFamily="34" charset="0"/>
                <a:cs typeface="Helvetica" pitchFamily="34" charset="0"/>
              </a:rPr>
              <a:t>GaN</a:t>
            </a:r>
            <a:r>
              <a:rPr lang="en-US" b="0" i="0" dirty="0">
                <a:latin typeface="Helvetica" pitchFamily="34" charset="0"/>
                <a:cs typeface="Helvetica" pitchFamily="34" charset="0"/>
              </a:rPr>
              <a:t> transistors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0" i="0" dirty="0">
                <a:latin typeface="Helvetica" pitchFamily="34" charset="0"/>
                <a:cs typeface="Helvetica" pitchFamily="34" charset="0"/>
              </a:rPr>
              <a:t>Keep switch node small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0" i="0" dirty="0">
                <a:latin typeface="Helvetica" pitchFamily="34" charset="0"/>
                <a:cs typeface="Helvetica" pitchFamily="34" charset="0"/>
              </a:rPr>
              <a:t>Control signals are short, equal distance, shielded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0" i="0" dirty="0">
                <a:latin typeface="Helvetica" pitchFamily="34" charset="0"/>
                <a:cs typeface="Helvetica" pitchFamily="34" charset="0"/>
              </a:rPr>
              <a:t>Star connection between signal and power GND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0" i="0" dirty="0">
                <a:latin typeface="Helvetica" pitchFamily="34" charset="0"/>
                <a:cs typeface="Helvetica" pitchFamily="34" charset="0"/>
              </a:rPr>
              <a:t>Similar current path for all PWM states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b="0" i="0" dirty="0"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521867" y="1005300"/>
            <a:ext cx="5479384" cy="1487387"/>
            <a:chOff x="374984" y="996951"/>
            <a:chExt cx="5993709" cy="1729692"/>
          </a:xfrm>
        </p:grpSpPr>
        <p:pic>
          <p:nvPicPr>
            <p:cNvPr id="9" name="Object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84" y="996951"/>
              <a:ext cx="5993709" cy="1729692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</p:spPr>
        </p:pic>
        <p:cxnSp>
          <p:nvCxnSpPr>
            <p:cNvPr id="10" name="Straight Connector 9"/>
            <p:cNvCxnSpPr/>
            <p:nvPr/>
          </p:nvCxnSpPr>
          <p:spPr>
            <a:xfrm>
              <a:off x="2213356" y="1238250"/>
              <a:ext cx="103556" cy="91815"/>
            </a:xfrm>
            <a:prstGeom prst="line">
              <a:avLst/>
            </a:prstGeom>
            <a:ln w="34925" cap="rnd">
              <a:solidFill>
                <a:srgbClr val="C3B8E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21"/>
            <p:cNvSpPr txBox="1"/>
            <p:nvPr/>
          </p:nvSpPr>
          <p:spPr>
            <a:xfrm>
              <a:off x="760985" y="1207103"/>
              <a:ext cx="116730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r>
                <a:rPr lang="en-US" sz="800" b="1" dirty="0">
                  <a:solidFill>
                    <a:schemeClr val="bg1"/>
                  </a:solidFill>
                </a:rPr>
                <a:t>SINGLE POINT GND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859712" y="1307205"/>
              <a:ext cx="365760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C:\Users\smappus\Google Drive\Documents\Fairchild\Fairchild Products\Development Projects\GaN Study\Hysteretic Current Mode Control\Hysteretic CMC\Test Data\Waveforms\NV6250 160Vin 79.2Vout 675K 30W ZVS Turn 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478" y="2613416"/>
            <a:ext cx="5634035" cy="1601908"/>
          </a:xfrm>
          <a:prstGeom prst="rect">
            <a:avLst/>
          </a:prstGeom>
          <a:noFill/>
        </p:spPr>
      </p:pic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3451080" y="4147243"/>
            <a:ext cx="5479384" cy="51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ＭＳ Ｐゴシック" charset="0"/>
                <a:cs typeface="Helvetica" pitchFamily="34" charset="0"/>
              </a:rPr>
              <a:t>Example waveform:</a:t>
            </a:r>
            <a:endParaRPr lang="en-US" sz="1200" dirty="0">
              <a:latin typeface="Helvetica" pitchFamily="34" charset="0"/>
              <a:ea typeface="ＭＳ Ｐゴシック" charset="0"/>
              <a:cs typeface="Helvetica" pitchFamily="34" charset="0"/>
            </a:endParaRPr>
          </a:p>
          <a:p>
            <a:pPr marL="257175" lvl="0" indent="-257175" defTabSz="9144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0" lang="en-US" sz="1200" b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ＭＳ Ｐゴシック" charset="0"/>
                <a:cs typeface="Helvetica" pitchFamily="34" charset="0"/>
              </a:rPr>
              <a:t>f</a:t>
            </a:r>
            <a:r>
              <a:rPr kumimoji="0" lang="en-US" sz="1200" b="0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ＭＳ Ｐゴシック" charset="0"/>
                <a:cs typeface="Helvetica" pitchFamily="34" charset="0"/>
              </a:rPr>
              <a:t>SW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ＭＳ Ｐゴシック" charset="0"/>
                <a:cs typeface="Helvetica" pitchFamily="34" charset="0"/>
              </a:rPr>
              <a:t> = 1.5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ＭＳ Ｐゴシック" charset="0"/>
                <a:cs typeface="Helvetica" pitchFamily="34" charset="0"/>
              </a:rPr>
              <a:t> MHz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ＭＳ Ｐゴシック" charset="0"/>
                <a:cs typeface="Helvetica" pitchFamily="34" charset="0"/>
              </a:rPr>
              <a:t>; V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ＭＳ Ｐゴシック" charset="0"/>
                <a:cs typeface="Helvetica" pitchFamily="34" charset="0"/>
              </a:rPr>
              <a:t>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  <a:ea typeface="ＭＳ Ｐゴシック" charset="0"/>
                <a:cs typeface="Helvetica" pitchFamily="34" charset="0"/>
              </a:rPr>
              <a:t> = 165 V</a:t>
            </a:r>
            <a:r>
              <a:rPr lang="en-US" sz="1200" dirty="0">
                <a:latin typeface="Helvetica" pitchFamily="34" charset="0"/>
                <a:ea typeface="ＭＳ Ｐゴシック" charset="0"/>
                <a:cs typeface="Helvetica" pitchFamily="34" charset="0"/>
              </a:rPr>
              <a:t>; V</a:t>
            </a:r>
            <a:r>
              <a:rPr lang="en-US" sz="1200" baseline="-25000" dirty="0">
                <a:latin typeface="Helvetica" pitchFamily="34" charset="0"/>
                <a:ea typeface="ＭＳ Ｐゴシック" charset="0"/>
                <a:cs typeface="Helvetica" pitchFamily="34" charset="0"/>
              </a:rPr>
              <a:t>OUT</a:t>
            </a:r>
            <a:r>
              <a:rPr lang="en-US" sz="1200" dirty="0">
                <a:latin typeface="Helvetica" pitchFamily="34" charset="0"/>
                <a:ea typeface="ＭＳ Ｐゴシック" charset="0"/>
                <a:cs typeface="Helvetica" pitchFamily="34" charset="0"/>
              </a:rPr>
              <a:t> = 80 V; P</a:t>
            </a:r>
            <a:r>
              <a:rPr lang="en-US" sz="1200" baseline="-25000" dirty="0">
                <a:latin typeface="Helvetica" pitchFamily="34" charset="0"/>
                <a:ea typeface="ＭＳ Ｐゴシック" charset="0"/>
                <a:cs typeface="Helvetica" pitchFamily="34" charset="0"/>
              </a:rPr>
              <a:t>OUT</a:t>
            </a:r>
            <a:r>
              <a:rPr lang="en-US" sz="1200" dirty="0">
                <a:latin typeface="Helvetica" pitchFamily="34" charset="0"/>
                <a:ea typeface="ＭＳ Ｐゴシック" charset="0"/>
                <a:cs typeface="Helvetica" pitchFamily="34" charset="0"/>
              </a:rPr>
              <a:t> = 100 W; </a:t>
            </a:r>
            <a:r>
              <a:rPr lang="el-GR" sz="1200" dirty="0">
                <a:latin typeface="Helvetica" pitchFamily="34" charset="0"/>
                <a:ea typeface="ＭＳ Ｐゴシック" charset="0"/>
                <a:cs typeface="Helvetica" pitchFamily="34" charset="0"/>
              </a:rPr>
              <a:t>η</a:t>
            </a:r>
            <a:r>
              <a:rPr lang="en-US" sz="1200" dirty="0">
                <a:latin typeface="Helvetica" pitchFamily="34" charset="0"/>
                <a:ea typeface="ＭＳ Ｐゴシック" charset="0"/>
                <a:cs typeface="Helvetica" pitchFamily="34" charset="0"/>
              </a:rPr>
              <a:t> = 97% (full load)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34" charset="0"/>
              <a:ea typeface="ＭＳ Ｐゴシック" charset="0"/>
              <a:cs typeface="Helvetic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694503"/>
            <a:ext cx="54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fld id="{5122AEBC-85C0-411D-84A7-5F6CFBC1AEB6}" type="slidenum">
              <a:rPr lang="en-US" sz="100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ctr"/>
              <a:t>29</a:t>
            </a:fld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374721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 – Balancing The Trade Offs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717" y="690954"/>
            <a:ext cx="7886700" cy="3263504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/>
              <a:t>We can satisfy the </a:t>
            </a:r>
            <a:r>
              <a:rPr lang="en-US" dirty="0">
                <a:solidFill>
                  <a:srgbClr val="1C54AE"/>
                </a:solidFill>
              </a:rPr>
              <a:t>high power density </a:t>
            </a:r>
            <a:r>
              <a:rPr lang="en-US" dirty="0"/>
              <a:t>OR the </a:t>
            </a:r>
            <a:r>
              <a:rPr lang="en-US" dirty="0">
                <a:solidFill>
                  <a:srgbClr val="1C54AE"/>
                </a:solidFill>
              </a:rPr>
              <a:t>high efficiency </a:t>
            </a:r>
            <a:r>
              <a:rPr lang="en-US" dirty="0"/>
              <a:t>OR the </a:t>
            </a:r>
            <a:r>
              <a:rPr lang="en-US" dirty="0">
                <a:solidFill>
                  <a:srgbClr val="1C54AE"/>
                </a:solidFill>
              </a:rPr>
              <a:t>high reliability</a:t>
            </a:r>
            <a:r>
              <a:rPr lang="en-US" dirty="0"/>
              <a:t> OR the </a:t>
            </a:r>
            <a:r>
              <a:rPr lang="en-US" dirty="0">
                <a:solidFill>
                  <a:srgbClr val="1C54AE"/>
                </a:solidFill>
              </a:rPr>
              <a:t>low cost </a:t>
            </a:r>
            <a:r>
              <a:rPr lang="en-US" dirty="0"/>
              <a:t>requirements. 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How to satisfy all four at the same time? </a:t>
            </a:r>
            <a:r>
              <a:rPr lang="en-US" dirty="0">
                <a:sym typeface="Wingdings" pitchFamily="2" charset="2"/>
              </a:rPr>
              <a:t> Biggest challenge today.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2" y="1846403"/>
            <a:ext cx="2543175" cy="271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79614" y="2330906"/>
            <a:ext cx="3518807" cy="235539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LOW COST SOLUTION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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Component / Material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price reductions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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Optimization knowledge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"/>
              <a:defRPr/>
            </a:pPr>
            <a:r>
              <a:rPr lang="en-US" dirty="0">
                <a:latin typeface="Helvetica"/>
                <a:cs typeface="Helvetica"/>
              </a:rPr>
              <a:t>Cost pressure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"/>
              <a:defRPr/>
            </a:pPr>
            <a:r>
              <a:rPr lang="en-US" dirty="0">
                <a:latin typeface="Helvetica"/>
                <a:cs typeface="Helvetica"/>
              </a:rPr>
              <a:t>Time – to – Market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"/>
              <a:defRPr/>
            </a:pPr>
            <a:r>
              <a:rPr lang="en-US" dirty="0">
                <a:latin typeface="Helvetica"/>
                <a:cs typeface="Helvetica"/>
              </a:rPr>
              <a:t>Risk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04801" y="2330907"/>
            <a:ext cx="3518807" cy="199119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HIGH PERFORMANCE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dirty="0">
                <a:latin typeface="Helvetica"/>
                <a:cs typeface="Helvetica"/>
              </a:rPr>
              <a:t>Performance requirements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dirty="0">
                <a:latin typeface="Helvetica"/>
                <a:cs typeface="Helvetica"/>
              </a:rPr>
              <a:t>Customer expectations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Innovation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dirty="0">
                <a:latin typeface="Helvetica"/>
                <a:cs typeface="Helvetica"/>
              </a:rPr>
              <a:t>Differentiation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Competition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694503"/>
            <a:ext cx="54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fld id="{5122AEBC-85C0-411D-84A7-5F6CFBC1AEB6}" type="slidenum">
              <a:rPr lang="en-US" sz="100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ctr"/>
              <a:t>3</a:t>
            </a:fld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/36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34" charset="0"/>
                <a:cs typeface="Helvetica" pitchFamily="34" charset="0"/>
              </a:rPr>
              <a:t>Conclusion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00050" indent="-400050">
              <a:buFont typeface="Wingdings" pitchFamily="2" charset="2"/>
              <a:buChar char="Ø"/>
            </a:pPr>
            <a:r>
              <a:rPr lang="en-US" sz="2000" dirty="0">
                <a:latin typeface="Helvetica" pitchFamily="34" charset="0"/>
                <a:cs typeface="Helvetica" pitchFamily="34" charset="0"/>
              </a:rPr>
              <a:t>Power density is emerging as the most important “measuring stick” due to:</a:t>
            </a:r>
          </a:p>
          <a:p>
            <a:pPr marL="857250" lvl="1" indent="-400050">
              <a:buFont typeface="Arial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Encompasses all important performance attributes</a:t>
            </a:r>
          </a:p>
          <a:p>
            <a:pPr marL="857250" lvl="1" indent="-400050">
              <a:buFont typeface="Arial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Implies meaningful economical values</a:t>
            </a:r>
          </a:p>
          <a:p>
            <a:pPr marL="400050" indent="-400050">
              <a:buFont typeface="Wingdings" pitchFamily="2" charset="2"/>
              <a:buChar char="Ø"/>
            </a:pPr>
            <a:endParaRPr lang="en-US" sz="2000" dirty="0">
              <a:latin typeface="Helvetica" pitchFamily="34" charset="0"/>
              <a:cs typeface="Helvetica" pitchFamily="34" charset="0"/>
            </a:endParaRPr>
          </a:p>
          <a:p>
            <a:pPr marL="400050" indent="-400050">
              <a:buFont typeface="Wingdings" pitchFamily="2" charset="2"/>
              <a:buChar char="Ø"/>
            </a:pPr>
            <a:r>
              <a:rPr lang="en-US" sz="2000" dirty="0">
                <a:latin typeface="Helvetica" pitchFamily="34" charset="0"/>
                <a:cs typeface="Helvetica" pitchFamily="34" charset="0"/>
              </a:rPr>
              <a:t>We are witnessing an inflection point in power technology caused by the simultaneous impact of:</a:t>
            </a:r>
          </a:p>
          <a:p>
            <a:pPr marL="857250" lvl="1" indent="-400050">
              <a:buFont typeface="Arial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Wide band gap semiconductors (WBG) </a:t>
            </a:r>
          </a:p>
          <a:p>
            <a:pPr marL="857250" lvl="1" indent="-400050">
              <a:buFont typeface="Arial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New applications and Infrastructure changes </a:t>
            </a:r>
          </a:p>
          <a:p>
            <a:pPr marL="858838" lvl="1"/>
            <a:r>
              <a:rPr lang="en-US" dirty="0">
                <a:latin typeface="Helvetica" pitchFamily="34" charset="0"/>
                <a:cs typeface="Helvetica" pitchFamily="34" charset="0"/>
              </a:rPr>
              <a:t>(mobile computing; wireless power transfer; </a:t>
            </a:r>
            <a:r>
              <a:rPr lang="en-US" dirty="0" err="1">
                <a:latin typeface="Helvetica" pitchFamily="34" charset="0"/>
                <a:cs typeface="Helvetica" pitchFamily="34" charset="0"/>
              </a:rPr>
              <a:t>IoT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; solid state, medium utility voltage level conversion; transportation electrification; etc.)</a:t>
            </a:r>
          </a:p>
          <a:p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694503"/>
            <a:ext cx="54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fld id="{5122AEBC-85C0-411D-84A7-5F6CFBC1AEB6}" type="slidenum">
              <a:rPr lang="en-US" sz="100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ctr"/>
              <a:t>30</a:t>
            </a:fld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955314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Management Trends</a:t>
            </a:r>
            <a:endParaRPr lang="en-US" dirty="0">
              <a:latin typeface="L Helvetica Light"/>
              <a:cs typeface="L Helvetica Ligh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Slowly improving, continuing trends: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Few new topologies, focus on (quasi-) resonant solutions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System level optimization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High frequency passive components</a:t>
            </a:r>
          </a:p>
        </p:txBody>
      </p:sp>
      <p:pic>
        <p:nvPicPr>
          <p:cNvPr id="21506" name="Picture 2" descr="http://www.traditioncreek.com/storefront/images/products_signs/speed_lim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085" y="925421"/>
            <a:ext cx="1163235" cy="1548557"/>
          </a:xfrm>
          <a:prstGeom prst="rect">
            <a:avLst/>
          </a:prstGeom>
          <a:noFill/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2226623" y="2745871"/>
            <a:ext cx="6011141" cy="190129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Discrete device and Control implementation trends:</a:t>
            </a: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dirty="0">
                <a:latin typeface="Helvetica"/>
                <a:cs typeface="Helvetica"/>
              </a:rPr>
              <a:t>Semiconductor technologies (not just WBG!)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Advanced control; Accuracy</a:t>
            </a:r>
            <a:endParaRPr lang="en-US" noProof="0" dirty="0">
              <a:latin typeface="Helvetica"/>
              <a:cs typeface="Helvetica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lang="en-US" dirty="0">
                <a:latin typeface="Helvetica"/>
                <a:cs typeface="Helvetica"/>
              </a:rPr>
              <a:t>Protection and fault tolerance;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indent="-285750"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Connectivity 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and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Sensors</a:t>
            </a:r>
          </a:p>
        </p:txBody>
      </p:sp>
      <p:pic>
        <p:nvPicPr>
          <p:cNvPr id="21508" name="Picture 4" descr="http://www.auburn.edu/%7Eecc0012/no_speed_lim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31" y="2757747"/>
            <a:ext cx="1163235" cy="17652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4694503"/>
            <a:ext cx="54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fld id="{5122AEBC-85C0-411D-84A7-5F6CFBC1AEB6}" type="slidenum">
              <a:rPr lang="en-US" sz="100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ctr"/>
              <a:t>4</a:t>
            </a:fld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374721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latin typeface="Helvetica" pitchFamily="34" charset="0"/>
                <a:cs typeface="Helvetica" pitchFamily="34" charset="0"/>
              </a:rPr>
              <a:t>Understanding the Focus on Power Density</a:t>
            </a:r>
            <a:endParaRPr lang="en-US" sz="20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15858" y="931038"/>
            <a:ext cx="6717874" cy="3263504"/>
          </a:xfrm>
        </p:spPr>
        <p:txBody>
          <a:bodyPr/>
          <a:lstStyle/>
          <a:p>
            <a:pPr lvl="0">
              <a:buNone/>
            </a:pPr>
            <a:r>
              <a:rPr lang="en-US" sz="2000" b="1" dirty="0"/>
              <a:t>Why do we care about high power density:</a:t>
            </a: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ym typeface="Wingdings" pitchFamily="2" charset="2"/>
              </a:rPr>
              <a:t>Miniaturization  enabling technology for new applications</a:t>
            </a: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Less material </a:t>
            </a:r>
            <a:r>
              <a:rPr lang="en-US" sz="2000" dirty="0">
                <a:sym typeface="Wingdings" pitchFamily="2" charset="2"/>
              </a:rPr>
              <a:t> lower cost</a:t>
            </a: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Less board space </a:t>
            </a:r>
            <a:r>
              <a:rPr lang="en-US" sz="2000" dirty="0">
                <a:sym typeface="Wingdings" pitchFamily="2" charset="2"/>
              </a:rPr>
              <a:t> more room for fundamental value adding features</a:t>
            </a: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Smaller installation footprint </a:t>
            </a:r>
            <a:r>
              <a:rPr lang="en-US" sz="2000" dirty="0">
                <a:sym typeface="Wingdings" pitchFamily="2" charset="2"/>
              </a:rPr>
              <a:t> lower facilities cost</a:t>
            </a: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Less weight </a:t>
            </a:r>
            <a:r>
              <a:rPr lang="en-US" sz="2000" dirty="0">
                <a:sym typeface="Wingdings" pitchFamily="2" charset="2"/>
              </a:rPr>
              <a:t> convenience, fuel savings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/>
              <a:t>Power density is only important when its </a:t>
            </a:r>
            <a:br>
              <a:rPr lang="en-US" sz="2000" dirty="0"/>
            </a:br>
            <a:r>
              <a:rPr lang="en-US" sz="2000" dirty="0"/>
              <a:t>impact on the system is considered </a:t>
            </a:r>
            <a:r>
              <a:rPr lang="en-US" sz="2000" dirty="0">
                <a:sym typeface="Wingdings" pitchFamily="2" charset="2"/>
              </a:rPr>
              <a:t> </a:t>
            </a:r>
            <a:endParaRPr lang="en-US" sz="2000" dirty="0"/>
          </a:p>
          <a:p>
            <a:endParaRPr lang="en-US" sz="2000" dirty="0">
              <a:latin typeface="L Helvetica Light"/>
              <a:cs typeface="L Helvetica 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5" y="1170254"/>
            <a:ext cx="1401677" cy="145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96" y="4180114"/>
            <a:ext cx="518767" cy="41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2" y="2722728"/>
            <a:ext cx="623079" cy="134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clker.com/cliparts/7/G/x/Q/i/I/green-swirl-around-money-sign-h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03" y="3579155"/>
            <a:ext cx="1387412" cy="9688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/>
          <p:cNvSpPr txBox="1"/>
          <p:nvPr/>
        </p:nvSpPr>
        <p:spPr>
          <a:xfrm>
            <a:off x="0" y="4694503"/>
            <a:ext cx="54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fld id="{5122AEBC-85C0-411D-84A7-5F6CFBC1AEB6}" type="slidenum">
              <a:rPr lang="en-US" sz="100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ctr"/>
              <a:t>5</a:t>
            </a:fld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374721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latin typeface="Helvetica" pitchFamily="34" charset="0"/>
                <a:cs typeface="Helvetica" pitchFamily="34" charset="0"/>
              </a:rPr>
              <a:t>Enabling High Power Density</a:t>
            </a:r>
            <a:endParaRPr lang="en-US" sz="20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0163" y="717783"/>
            <a:ext cx="7886700" cy="326350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000" dirty="0"/>
              <a:t>Newton’s law of cooling says </a:t>
            </a:r>
            <a:r>
              <a:rPr lang="en-US" sz="2000" dirty="0">
                <a:sym typeface="Wingdings" pitchFamily="2" charset="2"/>
              </a:rPr>
              <a:t>			   </a:t>
            </a:r>
            <a:endParaRPr lang="en-US" sz="2000" dirty="0">
              <a:latin typeface="L Helvetica Light"/>
              <a:cs typeface="L Helvetica Light"/>
              <a:sym typeface="Wingdings" pitchFamily="2" charset="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000" i="1" dirty="0" err="1">
                <a:latin typeface="Helvetica" pitchFamily="34" charset="0"/>
                <a:cs typeface="Helvetica" pitchFamily="34" charset="0"/>
              </a:rPr>
              <a:t>r</a:t>
            </a:r>
            <a:r>
              <a:rPr lang="en-US" sz="2000" i="1" baseline="-25000" dirty="0" err="1">
                <a:latin typeface="Helvetica" pitchFamily="34" charset="0"/>
                <a:cs typeface="Helvetica" pitchFamily="34" charset="0"/>
              </a:rPr>
              <a:t>AV</a:t>
            </a:r>
            <a:r>
              <a:rPr lang="en-US" sz="2000" i="1" dirty="0">
                <a:latin typeface="Helvetica" pitchFamily="34" charset="0"/>
                <a:cs typeface="Helvetica" pitchFamily="34" charset="0"/>
              </a:rPr>
              <a:t>(V)</a:t>
            </a:r>
            <a:r>
              <a:rPr lang="en-US" sz="2000" dirty="0">
                <a:latin typeface="Helvetica" pitchFamily="34" charset="0"/>
                <a:cs typeface="Helvetica" pitchFamily="34" charset="0"/>
              </a:rPr>
              <a:t> is a function of shape!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910761"/>
              </p:ext>
            </p:extLst>
          </p:nvPr>
        </p:nvGraphicFramePr>
        <p:xfrm>
          <a:off x="6457776" y="675709"/>
          <a:ext cx="2211388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4" imgW="1320480" imgH="431640" progId="Equation.3">
                  <p:embed/>
                </p:oleObj>
              </mc:Choice>
              <mc:Fallback>
                <p:oleObj name="Equation" r:id="rId4" imgW="13204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7776" y="675709"/>
                        <a:ext cx="2211388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583709"/>
              </p:ext>
            </p:extLst>
          </p:nvPr>
        </p:nvGraphicFramePr>
        <p:xfrm>
          <a:off x="4037522" y="836214"/>
          <a:ext cx="1675417" cy="372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6" imgW="1028520" imgH="228600" progId="Equation.3">
                  <p:embed/>
                </p:oleObj>
              </mc:Choice>
              <mc:Fallback>
                <p:oleObj name="Equation" r:id="rId6" imgW="102852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522" y="836214"/>
                        <a:ext cx="1675417" cy="3723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100289" y="4046960"/>
            <a:ext cx="9043711" cy="51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rPr>
              <a:t>Notes:</a:t>
            </a:r>
            <a:endParaRPr lang="en-US" sz="1200" dirty="0">
              <a:latin typeface="Helvetica"/>
              <a:ea typeface="ＭＳ Ｐゴシック" charset="0"/>
              <a:cs typeface="Helvetica"/>
            </a:endParaRPr>
          </a:p>
          <a:p>
            <a:pPr marL="257175" lvl="0" indent="-257175" defTabSz="91440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rPr>
              <a:t>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rPr>
              <a:t> – heat transfer coefficient;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rPr>
              <a:t>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rPr>
              <a:t> – surface area; </a:t>
            </a: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rPr>
              <a:t>Δ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rPr>
              <a:t>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rPr>
              <a:t>– temperature rise;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rPr>
              <a:t>r</a:t>
            </a:r>
            <a:r>
              <a:rPr kumimoji="0" lang="en-US" sz="1200" b="0" i="1" u="none" strike="noStrike" kern="1200" cap="none" spc="0" normalizeH="0" baseline="-2500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rPr>
              <a:t>AV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rPr>
              <a:t>(V)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rPr>
              <a:t> – </a:t>
            </a:r>
            <a:r>
              <a:rPr lang="en-US" sz="1200" dirty="0">
                <a:latin typeface="Helvetica"/>
                <a:ea typeface="ＭＳ Ｐゴシック" charset="0"/>
                <a:cs typeface="Helvetica"/>
              </a:rPr>
              <a:t>surface to volume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rPr>
              <a:t>ratio;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rPr>
              <a:t>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rPr>
              <a:t> – rated power;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rPr>
              <a:t> </a:t>
            </a:r>
            <a:r>
              <a:rPr kumimoji="0" lang="en-US" sz="12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rPr>
              <a:t>V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ＭＳ Ｐゴシック" charset="0"/>
                <a:cs typeface="Helvetica"/>
              </a:rPr>
              <a:t> – volume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 Helvetica Light"/>
              <a:ea typeface="ＭＳ Ｐゴシック" charset="0"/>
              <a:cs typeface="L Helvetica Light"/>
            </a:endParaRPr>
          </a:p>
        </p:txBody>
      </p:sp>
      <p:sp>
        <p:nvSpPr>
          <p:cNvPr id="1102" name="Rectangle 7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89" y="1601879"/>
            <a:ext cx="3682887" cy="262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4694503"/>
            <a:ext cx="54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fld id="{5122AEBC-85C0-411D-84A7-5F6CFBC1AEB6}" type="slidenum">
              <a:rPr lang="en-US" sz="100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ctr"/>
              <a:t>6</a:t>
            </a:fld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/36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651" y="2194561"/>
            <a:ext cx="251776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85" y="2194561"/>
            <a:ext cx="248862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472171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latin typeface="Helvetica" pitchFamily="34" charset="0"/>
                <a:cs typeface="Helvetica" pitchFamily="34" charset="0"/>
              </a:rPr>
              <a:t>The Power Density Pyramid</a:t>
            </a:r>
            <a:endParaRPr lang="en-US" sz="20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7032" y="514351"/>
            <a:ext cx="7886700" cy="4095227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b="1" dirty="0"/>
              <a:t>High efficiency </a:t>
            </a:r>
            <a:r>
              <a:rPr lang="en-US" dirty="0">
                <a:sym typeface="Wingdings" pitchFamily="2" charset="2"/>
              </a:rPr>
              <a:t> lower losses (heat dissipation)  reduces cooling requirements </a:t>
            </a:r>
            <a:endParaRPr lang="en-US" dirty="0"/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b="1" dirty="0"/>
              <a:t>Soft-switching or resonant power conversion </a:t>
            </a:r>
            <a:r>
              <a:rPr lang="en-US" dirty="0">
                <a:sym typeface="Wingdings" pitchFamily="2" charset="2"/>
              </a:rPr>
              <a:t> allows efficient, high frequency operation  allows smaller size passive components</a:t>
            </a:r>
            <a:endParaRPr lang="en-US" dirty="0"/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b="1" dirty="0"/>
              <a:t>Fast switching Devices </a:t>
            </a:r>
            <a:r>
              <a:rPr lang="en-US" dirty="0">
                <a:sym typeface="Wingdings" pitchFamily="2" charset="2"/>
              </a:rPr>
              <a:t> reducing switching losses which can yield higher efficiency OR high frequency operation (or both = optimization)</a:t>
            </a:r>
            <a:endParaRPr lang="en-US" dirty="0"/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b="1" dirty="0"/>
              <a:t>Low parasitic packaging and PCB technologies </a:t>
            </a:r>
            <a:r>
              <a:rPr lang="en-US" dirty="0">
                <a:sym typeface="Wingdings" pitchFamily="2" charset="2"/>
              </a:rPr>
              <a:t> imperative for fast switching, minimizes EMI, improves efficiency in high current loops </a:t>
            </a:r>
            <a:endParaRPr lang="en-US" dirty="0"/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b="1" dirty="0"/>
              <a:t>Advanced control algorithms </a:t>
            </a:r>
            <a:r>
              <a:rPr lang="en-US" dirty="0">
                <a:sym typeface="Wingdings" pitchFamily="2" charset="2"/>
              </a:rPr>
              <a:t> minimizes component peak stresses and over design requirements (addresses light load efficiency, topology flexibility, etc.)</a:t>
            </a:r>
            <a:endParaRPr lang="en-US" dirty="0"/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b="1" dirty="0"/>
              <a:t>Communication capability </a:t>
            </a:r>
            <a:r>
              <a:rPr lang="en-US" dirty="0">
                <a:sym typeface="Wingdings" pitchFamily="2" charset="2"/>
              </a:rPr>
              <a:t> allows </a:t>
            </a:r>
            <a:r>
              <a:rPr lang="en-US" dirty="0"/>
              <a:t>system level integration, intelligent power management, increased up-time, remote access, etc.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694503"/>
            <a:ext cx="54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fld id="{5122AEBC-85C0-411D-84A7-5F6CFBC1AEB6}" type="slidenum">
              <a:rPr lang="en-US" sz="100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ctr"/>
              <a:t>7</a:t>
            </a:fld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37472171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latin typeface="Helvetica" pitchFamily="34" charset="0"/>
                <a:cs typeface="Helvetica" pitchFamily="34" charset="0"/>
              </a:rPr>
              <a:t>High efficiency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The gate keeper for denser integration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Energy prices, government regulations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Market differentiation, higher $/W</a:t>
            </a:r>
          </a:p>
          <a:p>
            <a:pPr lvl="0">
              <a:buFont typeface="Wingdings" pitchFamily="2" charset="2"/>
              <a:buChar char="Ø"/>
              <a:defRPr/>
            </a:pPr>
            <a:r>
              <a:rPr lang="en-US" dirty="0"/>
              <a:t>The trends:</a:t>
            </a:r>
          </a:p>
          <a:p>
            <a:pPr marL="627063" lvl="1" indent="-279400">
              <a:buFont typeface="Arial" pitchFamily="34" charset="0"/>
              <a:buChar char="•"/>
              <a:defRPr/>
            </a:pPr>
            <a:r>
              <a:rPr lang="en-US" sz="1600" dirty="0"/>
              <a:t>Full load efficiency is plateau-</a:t>
            </a:r>
            <a:r>
              <a:rPr lang="en-US" sz="1600" dirty="0" err="1"/>
              <a:t>ing</a:t>
            </a:r>
            <a:r>
              <a:rPr lang="en-US" sz="1600" dirty="0"/>
              <a:t> at 96% - 99%</a:t>
            </a:r>
          </a:p>
          <a:p>
            <a:pPr marL="627063" lvl="1" indent="-279400">
              <a:buFont typeface="Arial" pitchFamily="34" charset="0"/>
              <a:buChar char="•"/>
              <a:defRPr/>
            </a:pPr>
            <a:r>
              <a:rPr lang="en-US" sz="1600" dirty="0"/>
              <a:t>Strict enforcement of efficiency and power quality guidelines</a:t>
            </a:r>
          </a:p>
          <a:p>
            <a:pPr marL="627063" lvl="1" indent="-279400">
              <a:buFont typeface="Arial" pitchFamily="34" charset="0"/>
              <a:buChar char="•"/>
              <a:defRPr/>
            </a:pPr>
            <a:r>
              <a:rPr lang="en-US" sz="1600" dirty="0"/>
              <a:t>no-load, light load and average efficiency is regulated; inching higher </a:t>
            </a:r>
          </a:p>
          <a:p>
            <a:pPr marL="627063" lvl="1" indent="-279400">
              <a:buFont typeface="Arial" pitchFamily="34" charset="0"/>
              <a:buChar char="•"/>
              <a:defRPr/>
            </a:pPr>
            <a:r>
              <a:rPr lang="en-US" sz="1600" dirty="0"/>
              <a:t>Adaptive, optimized control algorithms</a:t>
            </a:r>
          </a:p>
          <a:p>
            <a:pPr marL="627063" lvl="1" indent="-279400">
              <a:buFont typeface="Arial" pitchFamily="34" charset="0"/>
              <a:buChar char="•"/>
              <a:defRPr/>
            </a:pPr>
            <a:r>
              <a:rPr lang="en-US" sz="1600" dirty="0"/>
              <a:t>Intelligent, on-demand power delivery</a:t>
            </a:r>
            <a:endParaRPr lang="en-US" dirty="0"/>
          </a:p>
          <a:p>
            <a:pPr lvl="0">
              <a:buNone/>
              <a:defRPr/>
            </a:pPr>
            <a:endParaRPr lang="en-US" dirty="0"/>
          </a:p>
          <a:p>
            <a:pPr>
              <a:buNone/>
            </a:pPr>
            <a:endParaRPr lang="en-US" sz="16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418618" y="2830137"/>
            <a:ext cx="4654594" cy="204543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endParaRPr lang="en-US" sz="1600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 Helvetica Light"/>
              <a:ea typeface="+mn-ea"/>
              <a:cs typeface="L Helvetica Light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837" y="514351"/>
            <a:ext cx="2856532" cy="408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4694503"/>
            <a:ext cx="54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fld id="{5122AEBC-85C0-411D-84A7-5F6CFBC1AEB6}" type="slidenum">
              <a:rPr lang="en-US" sz="100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ctr"/>
              <a:t>8</a:t>
            </a:fld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37472171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latin typeface="Helvetica" pitchFamily="34" charset="0"/>
                <a:cs typeface="Helvetica" pitchFamily="34" charset="0"/>
              </a:rPr>
              <a:t>Fast Switching Devices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7032" y="611870"/>
            <a:ext cx="3962130" cy="3903634"/>
          </a:xfrm>
        </p:spPr>
        <p:txBody>
          <a:bodyPr>
            <a:normAutofit/>
          </a:bodyPr>
          <a:lstStyle/>
          <a:p>
            <a:pPr marL="342900" lvl="1" indent="-342900">
              <a:buFont typeface="Wingdings" pitchFamily="2" charset="2"/>
              <a:buChar char="Ø"/>
            </a:pPr>
            <a:r>
              <a:rPr lang="en-US" dirty="0"/>
              <a:t>Switching loss reduction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en-US" dirty="0"/>
              <a:t>MHz range switching frequency</a:t>
            </a:r>
          </a:p>
          <a:p>
            <a:pPr marL="571500" lvl="2" indent="-284163">
              <a:buFont typeface="Arial" pitchFamily="34" charset="0"/>
              <a:buChar char="•"/>
            </a:pPr>
            <a:r>
              <a:rPr lang="en-US" sz="1600" dirty="0"/>
              <a:t>Without efficiency degradation</a:t>
            </a:r>
          </a:p>
          <a:p>
            <a:pPr marL="571500" lvl="2" indent="-284163">
              <a:buFont typeface="Arial" pitchFamily="34" charset="0"/>
              <a:buChar char="•"/>
            </a:pPr>
            <a:r>
              <a:rPr lang="en-US" sz="1600" dirty="0"/>
              <a:t>Independent of the voltage rating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Requires device technology, drive circuit and power stage optimization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New device developments:</a:t>
            </a:r>
          </a:p>
          <a:p>
            <a:pPr marL="571500" lvl="1" indent="-271463">
              <a:buFont typeface="Arial" pitchFamily="34" charset="0"/>
              <a:buChar char="•"/>
            </a:pPr>
            <a:r>
              <a:rPr lang="en-US" sz="1600" dirty="0"/>
              <a:t>Improvements in MOSFET technology</a:t>
            </a:r>
          </a:p>
          <a:p>
            <a:pPr marL="571500" lvl="1" indent="-271463">
              <a:buFont typeface="Arial" pitchFamily="34" charset="0"/>
              <a:buChar char="•"/>
            </a:pPr>
            <a:r>
              <a:rPr lang="en-US" sz="1600" dirty="0" err="1"/>
              <a:t>GaN</a:t>
            </a:r>
            <a:r>
              <a:rPr lang="en-US" sz="1600" dirty="0"/>
              <a:t> </a:t>
            </a:r>
            <a:r>
              <a:rPr lang="en-US" sz="1600" dirty="0">
                <a:sym typeface="Wingdings" pitchFamily="2" charset="2"/>
              </a:rPr>
              <a:t> </a:t>
            </a:r>
            <a:r>
              <a:rPr lang="en-US" sz="1600" dirty="0" err="1"/>
              <a:t>eMode</a:t>
            </a:r>
            <a:r>
              <a:rPr lang="en-US" sz="1600" dirty="0"/>
              <a:t> (</a:t>
            </a:r>
            <a:r>
              <a:rPr lang="en-US" sz="1600" dirty="0" err="1"/>
              <a:t>nomally</a:t>
            </a:r>
            <a:r>
              <a:rPr lang="en-US" sz="1600" dirty="0"/>
              <a:t> OFF)</a:t>
            </a:r>
          </a:p>
          <a:p>
            <a:pPr marL="571500" lvl="1" indent="-271463">
              <a:buFont typeface="Arial" pitchFamily="34" charset="0"/>
              <a:buChar char="•"/>
            </a:pPr>
            <a:r>
              <a:rPr lang="en-US" sz="1600" dirty="0" err="1"/>
              <a:t>SiC</a:t>
            </a:r>
            <a:r>
              <a:rPr lang="en-US" sz="1600" dirty="0"/>
              <a:t> </a:t>
            </a:r>
            <a:r>
              <a:rPr lang="en-US" sz="1600" dirty="0">
                <a:sym typeface="Wingdings" pitchFamily="2" charset="2"/>
              </a:rPr>
              <a:t> High Voltage and Temperature</a:t>
            </a:r>
            <a:endParaRPr lang="en-US" sz="1600" dirty="0"/>
          </a:p>
          <a:p>
            <a:pPr marL="571500" lvl="1" indent="-271463">
              <a:buFont typeface="Arial" pitchFamily="34" charset="0"/>
              <a:buChar char="•"/>
            </a:pPr>
            <a:r>
              <a:rPr lang="en-US" sz="1600" dirty="0"/>
              <a:t>WBG reliability and cost are improving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/>
          <a:stretch>
            <a:fillRect/>
          </a:stretch>
        </p:blipFill>
        <p:spPr bwMode="auto">
          <a:xfrm>
            <a:off x="4916722" y="2635780"/>
            <a:ext cx="3097380" cy="187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164" y="611870"/>
            <a:ext cx="4709791" cy="195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4694503"/>
            <a:ext cx="540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fld id="{5122AEBC-85C0-411D-84A7-5F6CFBC1AEB6}" type="slidenum">
              <a:rPr lang="en-US" sz="100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ctr"/>
              <a:t>9</a:t>
            </a:fld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37472171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N">
  <a:themeElements>
    <a:clrScheme name="ON Semiconductor">
      <a:dk1>
        <a:srgbClr val="133455"/>
      </a:dk1>
      <a:lt1>
        <a:sysClr val="window" lastClr="FFFFFF"/>
      </a:lt1>
      <a:dk2>
        <a:srgbClr val="2C5985"/>
      </a:dk2>
      <a:lt2>
        <a:srgbClr val="F2F2F2"/>
      </a:lt2>
      <a:accent1>
        <a:srgbClr val="2C5985"/>
      </a:accent1>
      <a:accent2>
        <a:srgbClr val="5B8FCB"/>
      </a:accent2>
      <a:accent3>
        <a:srgbClr val="FFC000"/>
      </a:accent3>
      <a:accent4>
        <a:srgbClr val="428FE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On Semiconductor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" id="{D58E42E6-382B-7445-B75A-7482A088D068}" vid="{6AFC7DE5-CE11-F24B-B14B-6E5D99A91D1A}"/>
    </a:ext>
  </a:extLst>
</a:theme>
</file>

<file path=ppt/theme/theme2.xml><?xml version="1.0" encoding="utf-8"?>
<a:theme xmlns:a="http://schemas.openxmlformats.org/drawingml/2006/main" name="Internal Use Only">
  <a:themeElements>
    <a:clrScheme name="ON Semiconductor">
      <a:dk1>
        <a:srgbClr val="133455"/>
      </a:dk1>
      <a:lt1>
        <a:sysClr val="window" lastClr="FFFFFF"/>
      </a:lt1>
      <a:dk2>
        <a:srgbClr val="2C5985"/>
      </a:dk2>
      <a:lt2>
        <a:srgbClr val="F2F2F2"/>
      </a:lt2>
      <a:accent1>
        <a:srgbClr val="2C5985"/>
      </a:accent1>
      <a:accent2>
        <a:srgbClr val="5B8FCB"/>
      </a:accent2>
      <a:accent3>
        <a:srgbClr val="FFC000"/>
      </a:accent3>
      <a:accent4>
        <a:srgbClr val="428FE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fidential">
  <a:themeElements>
    <a:clrScheme name="ON Semiconductor">
      <a:dk1>
        <a:srgbClr val="133455"/>
      </a:dk1>
      <a:lt1>
        <a:sysClr val="window" lastClr="FFFFFF"/>
      </a:lt1>
      <a:dk2>
        <a:srgbClr val="2C5985"/>
      </a:dk2>
      <a:lt2>
        <a:srgbClr val="F2F2F2"/>
      </a:lt2>
      <a:accent1>
        <a:srgbClr val="2C5985"/>
      </a:accent1>
      <a:accent2>
        <a:srgbClr val="5B8FCB"/>
      </a:accent2>
      <a:accent3>
        <a:srgbClr val="FFC000"/>
      </a:accent3>
      <a:accent4>
        <a:srgbClr val="428FE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ON</Template>
  <TotalTime>9542</TotalTime>
  <Words>1701</Words>
  <Application>Microsoft Office PowerPoint</Application>
  <PresentationFormat>On-screen Show (16:9)</PresentationFormat>
  <Paragraphs>316</Paragraphs>
  <Slides>30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ＭＳ Ｐゴシック</vt:lpstr>
      <vt:lpstr>Arial</vt:lpstr>
      <vt:lpstr>Calibri</vt:lpstr>
      <vt:lpstr>Franklin Gothic Book</vt:lpstr>
      <vt:lpstr>Franklin Gothic Medium</vt:lpstr>
      <vt:lpstr>Helvetica</vt:lpstr>
      <vt:lpstr>Helvetica 45 Light</vt:lpstr>
      <vt:lpstr>L Helvetica Light</vt:lpstr>
      <vt:lpstr>Wingdings</vt:lpstr>
      <vt:lpstr>ON</vt:lpstr>
      <vt:lpstr>Internal Use Only</vt:lpstr>
      <vt:lpstr>Confidential</vt:lpstr>
      <vt:lpstr>Equation</vt:lpstr>
      <vt:lpstr>The Quest for High Power Density</vt:lpstr>
      <vt:lpstr>Power Conversion Technology Drivers</vt:lpstr>
      <vt:lpstr>The Challenge – Balancing The Trade Offs</vt:lpstr>
      <vt:lpstr>Power Management Trends</vt:lpstr>
      <vt:lpstr>Understanding the Focus on Power Density</vt:lpstr>
      <vt:lpstr>Enabling High Power Density</vt:lpstr>
      <vt:lpstr>The Power Density Pyramid</vt:lpstr>
      <vt:lpstr>High efficiency</vt:lpstr>
      <vt:lpstr>Fast Switching Devices</vt:lpstr>
      <vt:lpstr>Control Accuracy vs. Power Density</vt:lpstr>
      <vt:lpstr>Wide Band Gap Devices</vt:lpstr>
      <vt:lpstr>GaN Device Basics</vt:lpstr>
      <vt:lpstr>GaN Device Types</vt:lpstr>
      <vt:lpstr>GaN Device Characteristics (GS66508P)</vt:lpstr>
      <vt:lpstr>GaN vs. Si Comparison</vt:lpstr>
      <vt:lpstr>Gate Drive Requirements</vt:lpstr>
      <vt:lpstr>Source Inductance – Negative Feedback</vt:lpstr>
      <vt:lpstr>Gate Inductance Effect</vt:lpstr>
      <vt:lpstr>Gate Inductance Effect</vt:lpstr>
      <vt:lpstr>Gate Inductance Effect</vt:lpstr>
      <vt:lpstr>GaN &amp; the Half-Bridge Structure</vt:lpstr>
      <vt:lpstr>Totem-Pole Bridgeless PFC</vt:lpstr>
      <vt:lpstr>Dual Active Bridge and Interleaved LLC</vt:lpstr>
      <vt:lpstr>Active Clamp Flyback</vt:lpstr>
      <vt:lpstr>Synchronous Rectification</vt:lpstr>
      <vt:lpstr>High Frequency, Resonant Power Conversion</vt:lpstr>
      <vt:lpstr>High Frequency, Resonant Power Conversion</vt:lpstr>
      <vt:lpstr>Synchronous Buck Converter</vt:lpstr>
      <vt:lpstr>Layout Recommendations</vt:lpstr>
      <vt:lpstr>Conclusion</vt:lpstr>
    </vt:vector>
  </TitlesOfParts>
  <Company>Schaub&amp;Company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Fairchild PowerPoint Presentation Template</dc:title>
  <dc:creator>Jack Schaub</dc:creator>
  <cp:lastModifiedBy>Eric Glatfelter</cp:lastModifiedBy>
  <cp:revision>715</cp:revision>
  <dcterms:created xsi:type="dcterms:W3CDTF">2012-02-02T02:09:49Z</dcterms:created>
  <dcterms:modified xsi:type="dcterms:W3CDTF">2019-02-05T21:44:12Z</dcterms:modified>
</cp:coreProperties>
</file>