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003" y="2544565"/>
            <a:ext cx="4940818" cy="1441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88952" cy="48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9237" y="6421225"/>
            <a:ext cx="1490468" cy="2604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301" y="-15748"/>
            <a:ext cx="10831830" cy="628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65E66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835" y="1244600"/>
            <a:ext cx="5401945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2277" y="6602314"/>
            <a:ext cx="116014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289438" y="6602314"/>
            <a:ext cx="92773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7594" y="6602314"/>
            <a:ext cx="229869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jp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jp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3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5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6.png"/><Relationship Id="rId4" Type="http://schemas.openxmlformats.org/officeDocument/2006/relationships/image" Target="../media/image17.pn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png"/><Relationship Id="rId7" Type="http://schemas.openxmlformats.org/officeDocument/2006/relationships/image" Target="../media/image54.jpg"/><Relationship Id="rId8" Type="http://schemas.openxmlformats.org/officeDocument/2006/relationships/image" Target="../media/image55.jpg"/><Relationship Id="rId9" Type="http://schemas.openxmlformats.org/officeDocument/2006/relationships/image" Target="../media/image56.png"/><Relationship Id="rId10" Type="http://schemas.openxmlformats.org/officeDocument/2006/relationships/image" Target="../media/image17.png"/><Relationship Id="rId11" Type="http://schemas.openxmlformats.org/officeDocument/2006/relationships/image" Target="../media/image5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17.png"/><Relationship Id="rId5" Type="http://schemas.openxmlformats.org/officeDocument/2006/relationships/image" Target="../media/image4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0.png"/><Relationship Id="rId4" Type="http://schemas.openxmlformats.org/officeDocument/2006/relationships/image" Target="../media/image17.png"/><Relationship Id="rId5" Type="http://schemas.openxmlformats.org/officeDocument/2006/relationships/image" Target="../media/image4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1.png"/><Relationship Id="rId4" Type="http://schemas.openxmlformats.org/officeDocument/2006/relationships/image" Target="../media/image17.png"/><Relationship Id="rId5" Type="http://schemas.openxmlformats.org/officeDocument/2006/relationships/image" Target="../media/image62.jpg"/><Relationship Id="rId6" Type="http://schemas.openxmlformats.org/officeDocument/2006/relationships/image" Target="../media/image6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jp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hyperlink" Target="http://www.onsemi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106"/>
            <a:ext cx="12189460" cy="6856095"/>
            <a:chOff x="0" y="2106"/>
            <a:chExt cx="12189460" cy="68560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06"/>
              <a:ext cx="12188886" cy="68558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8734" y="6441145"/>
              <a:ext cx="1490469" cy="2743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3815" y="2300223"/>
            <a:ext cx="10075545" cy="1626235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algn="ctr" marL="12065" marR="5080">
              <a:lnSpc>
                <a:spcPts val="4320"/>
              </a:lnSpc>
              <a:spcBef>
                <a:spcPts val="345"/>
              </a:spcBef>
            </a:pPr>
            <a:r>
              <a:rPr dirty="0" sz="3700" spc="-140">
                <a:solidFill>
                  <a:srgbClr val="FFFFFF"/>
                </a:solidFill>
              </a:rPr>
              <a:t>Physically</a:t>
            </a:r>
            <a:r>
              <a:rPr dirty="0" sz="3700" spc="-190">
                <a:solidFill>
                  <a:srgbClr val="FFFFFF"/>
                </a:solidFill>
              </a:rPr>
              <a:t> </a:t>
            </a:r>
            <a:r>
              <a:rPr dirty="0" sz="3700" spc="-125">
                <a:solidFill>
                  <a:srgbClr val="FFFFFF"/>
                </a:solidFill>
              </a:rPr>
              <a:t>Based,</a:t>
            </a:r>
            <a:r>
              <a:rPr dirty="0" sz="3700" spc="-190">
                <a:solidFill>
                  <a:srgbClr val="FFFFFF"/>
                </a:solidFill>
              </a:rPr>
              <a:t> </a:t>
            </a:r>
            <a:r>
              <a:rPr dirty="0" sz="3700" spc="-130">
                <a:solidFill>
                  <a:srgbClr val="FFFFFF"/>
                </a:solidFill>
              </a:rPr>
              <a:t>Scalable</a:t>
            </a:r>
            <a:r>
              <a:rPr dirty="0" sz="3700" spc="-185">
                <a:solidFill>
                  <a:srgbClr val="FFFFFF"/>
                </a:solidFill>
              </a:rPr>
              <a:t> </a:t>
            </a:r>
            <a:r>
              <a:rPr dirty="0" sz="3700" spc="-125">
                <a:solidFill>
                  <a:srgbClr val="FFFFFF"/>
                </a:solidFill>
              </a:rPr>
              <a:t>SPICE</a:t>
            </a:r>
            <a:r>
              <a:rPr dirty="0" sz="3700" spc="-180">
                <a:solidFill>
                  <a:srgbClr val="FFFFFF"/>
                </a:solidFill>
              </a:rPr>
              <a:t> </a:t>
            </a:r>
            <a:r>
              <a:rPr dirty="0" sz="3700" spc="-10">
                <a:solidFill>
                  <a:srgbClr val="FFFFFF"/>
                </a:solidFill>
              </a:rPr>
              <a:t>Modeling </a:t>
            </a:r>
            <a:r>
              <a:rPr dirty="0" sz="3700" spc="-135">
                <a:solidFill>
                  <a:srgbClr val="FFFFFF"/>
                </a:solidFill>
              </a:rPr>
              <a:t>Methodologies</a:t>
            </a:r>
            <a:r>
              <a:rPr dirty="0" sz="3700" spc="-200">
                <a:solidFill>
                  <a:srgbClr val="FFFFFF"/>
                </a:solidFill>
              </a:rPr>
              <a:t> </a:t>
            </a:r>
            <a:r>
              <a:rPr dirty="0" sz="3700" spc="-110">
                <a:solidFill>
                  <a:srgbClr val="FFFFFF"/>
                </a:solidFill>
              </a:rPr>
              <a:t>for</a:t>
            </a:r>
            <a:r>
              <a:rPr dirty="0" sz="3700" spc="-195">
                <a:solidFill>
                  <a:srgbClr val="FFFFFF"/>
                </a:solidFill>
              </a:rPr>
              <a:t> </a:t>
            </a:r>
            <a:r>
              <a:rPr dirty="0" sz="3700" spc="-125">
                <a:solidFill>
                  <a:srgbClr val="FFFFFF"/>
                </a:solidFill>
              </a:rPr>
              <a:t>Modern</a:t>
            </a:r>
            <a:r>
              <a:rPr dirty="0" sz="3700" spc="-190">
                <a:solidFill>
                  <a:srgbClr val="FFFFFF"/>
                </a:solidFill>
              </a:rPr>
              <a:t> </a:t>
            </a:r>
            <a:r>
              <a:rPr dirty="0" sz="3700" spc="-145">
                <a:solidFill>
                  <a:srgbClr val="FFFFFF"/>
                </a:solidFill>
              </a:rPr>
              <a:t>Power</a:t>
            </a:r>
            <a:r>
              <a:rPr dirty="0" sz="3700" spc="-200">
                <a:solidFill>
                  <a:srgbClr val="FFFFFF"/>
                </a:solidFill>
              </a:rPr>
              <a:t> </a:t>
            </a:r>
            <a:r>
              <a:rPr dirty="0" sz="3700" spc="-130">
                <a:solidFill>
                  <a:srgbClr val="FFFFFF"/>
                </a:solidFill>
              </a:rPr>
              <a:t>Electronic</a:t>
            </a:r>
            <a:r>
              <a:rPr dirty="0" sz="3700" spc="-190">
                <a:solidFill>
                  <a:srgbClr val="FFFFFF"/>
                </a:solidFill>
              </a:rPr>
              <a:t> </a:t>
            </a:r>
            <a:r>
              <a:rPr dirty="0" sz="3700" spc="-10">
                <a:solidFill>
                  <a:srgbClr val="FFFFFF"/>
                </a:solidFill>
              </a:rPr>
              <a:t>Devices</a:t>
            </a:r>
            <a:endParaRPr sz="3700"/>
          </a:p>
          <a:p>
            <a:pPr algn="ctr" marR="6350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James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Victory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SiC</a:t>
            </a:r>
            <a:r>
              <a:rPr dirty="0" spc="-90"/>
              <a:t> </a:t>
            </a:r>
            <a:r>
              <a:rPr dirty="0"/>
              <a:t>MOSFET</a:t>
            </a:r>
            <a:r>
              <a:rPr dirty="0" spc="-95"/>
              <a:t> </a:t>
            </a:r>
            <a:r>
              <a:rPr dirty="0" spc="-10"/>
              <a:t>Model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1911" y="3410711"/>
              <a:ext cx="591311" cy="7924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243191" y="3429001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1" y="0"/>
                  </a:moveTo>
                  <a:lnTo>
                    <a:pt x="84645" y="0"/>
                  </a:lnTo>
                  <a:lnTo>
                    <a:pt x="51697" y="6651"/>
                  </a:lnTo>
                  <a:lnTo>
                    <a:pt x="24791" y="24791"/>
                  </a:lnTo>
                  <a:lnTo>
                    <a:pt x="6651" y="51697"/>
                  </a:lnTo>
                  <a:lnTo>
                    <a:pt x="0" y="84645"/>
                  </a:lnTo>
                  <a:lnTo>
                    <a:pt x="0" y="626369"/>
                  </a:lnTo>
                  <a:lnTo>
                    <a:pt x="6651" y="659317"/>
                  </a:lnTo>
                  <a:lnTo>
                    <a:pt x="24791" y="686222"/>
                  </a:lnTo>
                  <a:lnTo>
                    <a:pt x="51697" y="704362"/>
                  </a:lnTo>
                  <a:lnTo>
                    <a:pt x="84645" y="711014"/>
                  </a:lnTo>
                  <a:lnTo>
                    <a:pt x="423221" y="711014"/>
                  </a:lnTo>
                  <a:lnTo>
                    <a:pt x="456169" y="704362"/>
                  </a:lnTo>
                  <a:lnTo>
                    <a:pt x="483075" y="686222"/>
                  </a:lnTo>
                  <a:lnTo>
                    <a:pt x="501215" y="659317"/>
                  </a:lnTo>
                  <a:lnTo>
                    <a:pt x="507867" y="626369"/>
                  </a:lnTo>
                  <a:lnTo>
                    <a:pt x="507867" y="84645"/>
                  </a:lnTo>
                  <a:lnTo>
                    <a:pt x="501215" y="51697"/>
                  </a:lnTo>
                  <a:lnTo>
                    <a:pt x="483075" y="24791"/>
                  </a:lnTo>
                  <a:lnTo>
                    <a:pt x="456169" y="6651"/>
                  </a:lnTo>
                  <a:lnTo>
                    <a:pt x="423221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0911" y="1803825"/>
              <a:ext cx="349157" cy="20314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 spc="-10">
                <a:latin typeface="Verdana"/>
                <a:cs typeface="Verdana"/>
              </a:rPr>
              <a:t>BSIM3v3</a:t>
            </a:r>
            <a:r>
              <a:rPr dirty="0" sz="1900" spc="-130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lvl="1" marL="941705" marR="460375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0">
                <a:latin typeface="Verdana"/>
                <a:cs typeface="Verdana"/>
              </a:rPr>
              <a:t>Physically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based,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accurately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captures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transitions </a:t>
            </a:r>
            <a:r>
              <a:rPr dirty="0" sz="1500" spc="-10">
                <a:latin typeface="Verdana"/>
                <a:cs typeface="Verdana"/>
              </a:rPr>
              <a:t>through</a:t>
            </a:r>
            <a:r>
              <a:rPr dirty="0" sz="1500" spc="-11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subthreshold,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weak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strong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inversions.</a:t>
            </a:r>
            <a:endParaRPr sz="1500">
              <a:latin typeface="Verdana"/>
              <a:cs typeface="Verdana"/>
            </a:endParaRPr>
          </a:p>
          <a:p>
            <a:pPr lvl="1" marL="941705" marR="608330" indent="-2413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Widely</a:t>
            </a:r>
            <a:r>
              <a:rPr dirty="0" sz="1500" spc="-11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available,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excellent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speed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convergence </a:t>
            </a:r>
            <a:r>
              <a:rPr dirty="0" sz="1500" spc="-10">
                <a:latin typeface="Verdana"/>
                <a:cs typeface="Verdana"/>
              </a:rPr>
              <a:t>properties.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>
                <a:latin typeface="Verdana"/>
                <a:cs typeface="Verdana"/>
              </a:rPr>
              <a:t>JFET</a:t>
            </a:r>
            <a:r>
              <a:rPr dirty="0" sz="1900" spc="-114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lvl="1" marL="941705" marR="200025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Captures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linear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30">
                <a:latin typeface="Verdana"/>
                <a:cs typeface="Verdana"/>
              </a:rPr>
              <a:t>non-</a:t>
            </a:r>
            <a:r>
              <a:rPr dirty="0" sz="1500" spc="-10">
                <a:latin typeface="Verdana"/>
                <a:cs typeface="Verdana"/>
              </a:rPr>
              <a:t>linear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behavior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drift region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with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modified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equation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for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beta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vto.</a:t>
            </a:r>
            <a:endParaRPr sz="1500">
              <a:latin typeface="Verdana"/>
              <a:cs typeface="Verdana"/>
            </a:endParaRPr>
          </a:p>
          <a:p>
            <a:pPr lvl="1" marL="941705" marR="608330" indent="-2413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Widely</a:t>
            </a:r>
            <a:r>
              <a:rPr dirty="0" sz="1500" spc="-11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available,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excellent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speed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convergence </a:t>
            </a:r>
            <a:r>
              <a:rPr dirty="0" sz="1500" spc="-10">
                <a:latin typeface="Verdana"/>
                <a:cs typeface="Verdana"/>
              </a:rPr>
              <a:t>properties.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SiC</a:t>
            </a:r>
            <a:r>
              <a:rPr dirty="0" spc="-90"/>
              <a:t> </a:t>
            </a:r>
            <a:r>
              <a:rPr dirty="0"/>
              <a:t>MOSFET</a:t>
            </a:r>
            <a:r>
              <a:rPr dirty="0" spc="-95"/>
              <a:t> </a:t>
            </a:r>
            <a:r>
              <a:rPr dirty="0" spc="-10"/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2495" y="2292095"/>
              <a:ext cx="591311" cy="7955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344763" y="2311690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2" y="0"/>
                  </a:moveTo>
                  <a:lnTo>
                    <a:pt x="84646" y="0"/>
                  </a:lnTo>
                  <a:lnTo>
                    <a:pt x="51698" y="6652"/>
                  </a:lnTo>
                  <a:lnTo>
                    <a:pt x="24792" y="24792"/>
                  </a:lnTo>
                  <a:lnTo>
                    <a:pt x="6652" y="51698"/>
                  </a:lnTo>
                  <a:lnTo>
                    <a:pt x="0" y="84646"/>
                  </a:lnTo>
                  <a:lnTo>
                    <a:pt x="0" y="626369"/>
                  </a:lnTo>
                  <a:lnTo>
                    <a:pt x="6652" y="659317"/>
                  </a:lnTo>
                  <a:lnTo>
                    <a:pt x="24792" y="686222"/>
                  </a:lnTo>
                  <a:lnTo>
                    <a:pt x="51698" y="704362"/>
                  </a:lnTo>
                  <a:lnTo>
                    <a:pt x="84646" y="711014"/>
                  </a:lnTo>
                  <a:lnTo>
                    <a:pt x="423222" y="711014"/>
                  </a:lnTo>
                  <a:lnTo>
                    <a:pt x="456170" y="704362"/>
                  </a:lnTo>
                  <a:lnTo>
                    <a:pt x="483075" y="686222"/>
                  </a:lnTo>
                  <a:lnTo>
                    <a:pt x="501216" y="659317"/>
                  </a:lnTo>
                  <a:lnTo>
                    <a:pt x="507867" y="626369"/>
                  </a:lnTo>
                  <a:lnTo>
                    <a:pt x="507867" y="84646"/>
                  </a:lnTo>
                  <a:lnTo>
                    <a:pt x="501216" y="51698"/>
                  </a:lnTo>
                  <a:lnTo>
                    <a:pt x="483075" y="24792"/>
                  </a:lnTo>
                  <a:lnTo>
                    <a:pt x="456170" y="6652"/>
                  </a:lnTo>
                  <a:lnTo>
                    <a:pt x="423222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5633" y="2006970"/>
              <a:ext cx="318784" cy="60944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54386" y="5023265"/>
            <a:ext cx="1930400" cy="792480"/>
            <a:chOff x="7054386" y="5023265"/>
            <a:chExt cx="1930400" cy="7924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4386" y="5023265"/>
              <a:ext cx="1929896" cy="7744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9663" y="5309615"/>
              <a:ext cx="563879" cy="5059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022426" y="5327985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5" h="424179">
                  <a:moveTo>
                    <a:pt x="409826" y="0"/>
                  </a:moveTo>
                  <a:lnTo>
                    <a:pt x="70661" y="0"/>
                  </a:lnTo>
                  <a:lnTo>
                    <a:pt x="43157" y="5553"/>
                  </a:lnTo>
                  <a:lnTo>
                    <a:pt x="20696" y="20696"/>
                  </a:lnTo>
                  <a:lnTo>
                    <a:pt x="5553" y="43157"/>
                  </a:lnTo>
                  <a:lnTo>
                    <a:pt x="0" y="70661"/>
                  </a:lnTo>
                  <a:lnTo>
                    <a:pt x="0" y="353298"/>
                  </a:lnTo>
                  <a:lnTo>
                    <a:pt x="5553" y="380802"/>
                  </a:lnTo>
                  <a:lnTo>
                    <a:pt x="20696" y="403263"/>
                  </a:lnTo>
                  <a:lnTo>
                    <a:pt x="43157" y="418406"/>
                  </a:lnTo>
                  <a:lnTo>
                    <a:pt x="70661" y="423959"/>
                  </a:lnTo>
                  <a:lnTo>
                    <a:pt x="409826" y="423959"/>
                  </a:lnTo>
                  <a:lnTo>
                    <a:pt x="437330" y="418406"/>
                  </a:lnTo>
                  <a:lnTo>
                    <a:pt x="459791" y="403263"/>
                  </a:lnTo>
                  <a:lnTo>
                    <a:pt x="474934" y="380802"/>
                  </a:lnTo>
                  <a:lnTo>
                    <a:pt x="480487" y="353298"/>
                  </a:lnTo>
                  <a:lnTo>
                    <a:pt x="480487" y="70661"/>
                  </a:lnTo>
                  <a:lnTo>
                    <a:pt x="474934" y="43157"/>
                  </a:lnTo>
                  <a:lnTo>
                    <a:pt x="459791" y="20696"/>
                  </a:lnTo>
                  <a:lnTo>
                    <a:pt x="437330" y="5553"/>
                  </a:lnTo>
                  <a:lnTo>
                    <a:pt x="409826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990904" y="3108960"/>
            <a:ext cx="3314065" cy="1877695"/>
            <a:chOff x="6990904" y="3108960"/>
            <a:chExt cx="3314065" cy="187769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566" y="4110758"/>
              <a:ext cx="3174172" cy="85067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0904" y="3190521"/>
              <a:ext cx="2805968" cy="8887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7904" y="4105656"/>
              <a:ext cx="563879" cy="42976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178598" y="4125662"/>
              <a:ext cx="480695" cy="346075"/>
            </a:xfrm>
            <a:custGeom>
              <a:avLst/>
              <a:gdLst/>
              <a:ahLst/>
              <a:cxnLst/>
              <a:rect l="l" t="t" r="r" b="b"/>
              <a:pathLst>
                <a:path w="480695" h="346075">
                  <a:moveTo>
                    <a:pt x="422890" y="0"/>
                  </a:moveTo>
                  <a:lnTo>
                    <a:pt x="57595" y="0"/>
                  </a:lnTo>
                  <a:lnTo>
                    <a:pt x="35176" y="4526"/>
                  </a:lnTo>
                  <a:lnTo>
                    <a:pt x="16869" y="16869"/>
                  </a:lnTo>
                  <a:lnTo>
                    <a:pt x="4526" y="35176"/>
                  </a:lnTo>
                  <a:lnTo>
                    <a:pt x="0" y="57595"/>
                  </a:lnTo>
                  <a:lnTo>
                    <a:pt x="0" y="287973"/>
                  </a:lnTo>
                  <a:lnTo>
                    <a:pt x="4526" y="310392"/>
                  </a:lnTo>
                  <a:lnTo>
                    <a:pt x="16869" y="328700"/>
                  </a:lnTo>
                  <a:lnTo>
                    <a:pt x="35176" y="341043"/>
                  </a:lnTo>
                  <a:lnTo>
                    <a:pt x="57595" y="345569"/>
                  </a:lnTo>
                  <a:lnTo>
                    <a:pt x="422890" y="345569"/>
                  </a:lnTo>
                  <a:lnTo>
                    <a:pt x="445310" y="341043"/>
                  </a:lnTo>
                  <a:lnTo>
                    <a:pt x="463617" y="328700"/>
                  </a:lnTo>
                  <a:lnTo>
                    <a:pt x="475960" y="310392"/>
                  </a:lnTo>
                  <a:lnTo>
                    <a:pt x="480486" y="287973"/>
                  </a:lnTo>
                  <a:lnTo>
                    <a:pt x="480486" y="57595"/>
                  </a:lnTo>
                  <a:lnTo>
                    <a:pt x="475960" y="35176"/>
                  </a:lnTo>
                  <a:lnTo>
                    <a:pt x="463617" y="16869"/>
                  </a:lnTo>
                  <a:lnTo>
                    <a:pt x="445310" y="4526"/>
                  </a:lnTo>
                  <a:lnTo>
                    <a:pt x="422890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280" y="3136392"/>
              <a:ext cx="563879" cy="4572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138851" y="3154085"/>
              <a:ext cx="480695" cy="376555"/>
            </a:xfrm>
            <a:custGeom>
              <a:avLst/>
              <a:gdLst/>
              <a:ahLst/>
              <a:cxnLst/>
              <a:rect l="l" t="t" r="r" b="b"/>
              <a:pathLst>
                <a:path w="480695" h="376554">
                  <a:moveTo>
                    <a:pt x="417738" y="0"/>
                  </a:moveTo>
                  <a:lnTo>
                    <a:pt x="62749" y="0"/>
                  </a:lnTo>
                  <a:lnTo>
                    <a:pt x="38324" y="4931"/>
                  </a:lnTo>
                  <a:lnTo>
                    <a:pt x="18378" y="18378"/>
                  </a:lnTo>
                  <a:lnTo>
                    <a:pt x="4931" y="38324"/>
                  </a:lnTo>
                  <a:lnTo>
                    <a:pt x="0" y="62749"/>
                  </a:lnTo>
                  <a:lnTo>
                    <a:pt x="0" y="313736"/>
                  </a:lnTo>
                  <a:lnTo>
                    <a:pt x="4931" y="338161"/>
                  </a:lnTo>
                  <a:lnTo>
                    <a:pt x="18378" y="358106"/>
                  </a:lnTo>
                  <a:lnTo>
                    <a:pt x="38324" y="371554"/>
                  </a:lnTo>
                  <a:lnTo>
                    <a:pt x="62749" y="376485"/>
                  </a:lnTo>
                  <a:lnTo>
                    <a:pt x="417738" y="376485"/>
                  </a:lnTo>
                  <a:lnTo>
                    <a:pt x="442163" y="371554"/>
                  </a:lnTo>
                  <a:lnTo>
                    <a:pt x="462109" y="358106"/>
                  </a:lnTo>
                  <a:lnTo>
                    <a:pt x="475556" y="338161"/>
                  </a:lnTo>
                  <a:lnTo>
                    <a:pt x="480487" y="313736"/>
                  </a:lnTo>
                  <a:lnTo>
                    <a:pt x="480487" y="62749"/>
                  </a:lnTo>
                  <a:lnTo>
                    <a:pt x="475556" y="38324"/>
                  </a:lnTo>
                  <a:lnTo>
                    <a:pt x="462109" y="18378"/>
                  </a:lnTo>
                  <a:lnTo>
                    <a:pt x="442163" y="4931"/>
                  </a:lnTo>
                  <a:lnTo>
                    <a:pt x="417738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70392" y="3108960"/>
              <a:ext cx="563879" cy="46939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511744" y="3127590"/>
              <a:ext cx="480695" cy="385445"/>
            </a:xfrm>
            <a:custGeom>
              <a:avLst/>
              <a:gdLst/>
              <a:ahLst/>
              <a:cxnLst/>
              <a:rect l="l" t="t" r="r" b="b"/>
              <a:pathLst>
                <a:path w="480695" h="385445">
                  <a:moveTo>
                    <a:pt x="416266" y="0"/>
                  </a:moveTo>
                  <a:lnTo>
                    <a:pt x="64220" y="0"/>
                  </a:lnTo>
                  <a:lnTo>
                    <a:pt x="39222" y="5046"/>
                  </a:lnTo>
                  <a:lnTo>
                    <a:pt x="18809" y="18809"/>
                  </a:lnTo>
                  <a:lnTo>
                    <a:pt x="5046" y="39222"/>
                  </a:lnTo>
                  <a:lnTo>
                    <a:pt x="0" y="64220"/>
                  </a:lnTo>
                  <a:lnTo>
                    <a:pt x="0" y="321096"/>
                  </a:lnTo>
                  <a:lnTo>
                    <a:pt x="5046" y="346094"/>
                  </a:lnTo>
                  <a:lnTo>
                    <a:pt x="18809" y="366507"/>
                  </a:lnTo>
                  <a:lnTo>
                    <a:pt x="39222" y="380270"/>
                  </a:lnTo>
                  <a:lnTo>
                    <a:pt x="64220" y="385316"/>
                  </a:lnTo>
                  <a:lnTo>
                    <a:pt x="416266" y="385316"/>
                  </a:lnTo>
                  <a:lnTo>
                    <a:pt x="441263" y="380270"/>
                  </a:lnTo>
                  <a:lnTo>
                    <a:pt x="461676" y="366507"/>
                  </a:lnTo>
                  <a:lnTo>
                    <a:pt x="475439" y="346094"/>
                  </a:lnTo>
                  <a:lnTo>
                    <a:pt x="480486" y="321096"/>
                  </a:lnTo>
                  <a:lnTo>
                    <a:pt x="480486" y="64220"/>
                  </a:lnTo>
                  <a:lnTo>
                    <a:pt x="475439" y="39222"/>
                  </a:lnTo>
                  <a:lnTo>
                    <a:pt x="461676" y="18809"/>
                  </a:lnTo>
                  <a:lnTo>
                    <a:pt x="441263" y="5046"/>
                  </a:lnTo>
                  <a:lnTo>
                    <a:pt x="416266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95104" y="4480560"/>
              <a:ext cx="563879" cy="50596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637886" y="4497730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5" h="424179">
                  <a:moveTo>
                    <a:pt x="409826" y="0"/>
                  </a:moveTo>
                  <a:lnTo>
                    <a:pt x="70661" y="0"/>
                  </a:lnTo>
                  <a:lnTo>
                    <a:pt x="43156" y="5552"/>
                  </a:lnTo>
                  <a:lnTo>
                    <a:pt x="20696" y="20695"/>
                  </a:lnTo>
                  <a:lnTo>
                    <a:pt x="5552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2" y="380801"/>
                  </a:lnTo>
                  <a:lnTo>
                    <a:pt x="20696" y="403262"/>
                  </a:lnTo>
                  <a:lnTo>
                    <a:pt x="43156" y="418405"/>
                  </a:lnTo>
                  <a:lnTo>
                    <a:pt x="70661" y="423959"/>
                  </a:lnTo>
                  <a:lnTo>
                    <a:pt x="409826" y="423959"/>
                  </a:lnTo>
                  <a:lnTo>
                    <a:pt x="437330" y="418405"/>
                  </a:lnTo>
                  <a:lnTo>
                    <a:pt x="459790" y="403262"/>
                  </a:lnTo>
                  <a:lnTo>
                    <a:pt x="474933" y="380801"/>
                  </a:lnTo>
                  <a:lnTo>
                    <a:pt x="480486" y="353297"/>
                  </a:lnTo>
                  <a:lnTo>
                    <a:pt x="480486" y="70660"/>
                  </a:lnTo>
                  <a:lnTo>
                    <a:pt x="474933" y="43156"/>
                  </a:lnTo>
                  <a:lnTo>
                    <a:pt x="459790" y="20695"/>
                  </a:lnTo>
                  <a:lnTo>
                    <a:pt x="437330" y="5552"/>
                  </a:lnTo>
                  <a:lnTo>
                    <a:pt x="409826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4920" y="4471416"/>
              <a:ext cx="563879" cy="50596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926871" y="4488897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5" h="424179">
                  <a:moveTo>
                    <a:pt x="409825" y="0"/>
                  </a:moveTo>
                  <a:lnTo>
                    <a:pt x="70660" y="0"/>
                  </a:lnTo>
                  <a:lnTo>
                    <a:pt x="43156" y="5553"/>
                  </a:lnTo>
                  <a:lnTo>
                    <a:pt x="20695" y="20696"/>
                  </a:lnTo>
                  <a:lnTo>
                    <a:pt x="5552" y="43157"/>
                  </a:lnTo>
                  <a:lnTo>
                    <a:pt x="0" y="70661"/>
                  </a:lnTo>
                  <a:lnTo>
                    <a:pt x="0" y="353298"/>
                  </a:lnTo>
                  <a:lnTo>
                    <a:pt x="5552" y="380802"/>
                  </a:lnTo>
                  <a:lnTo>
                    <a:pt x="20695" y="403263"/>
                  </a:lnTo>
                  <a:lnTo>
                    <a:pt x="43156" y="418406"/>
                  </a:lnTo>
                  <a:lnTo>
                    <a:pt x="70660" y="423959"/>
                  </a:lnTo>
                  <a:lnTo>
                    <a:pt x="409825" y="423959"/>
                  </a:lnTo>
                  <a:lnTo>
                    <a:pt x="437330" y="418406"/>
                  </a:lnTo>
                  <a:lnTo>
                    <a:pt x="459790" y="403263"/>
                  </a:lnTo>
                  <a:lnTo>
                    <a:pt x="474933" y="380802"/>
                  </a:lnTo>
                  <a:lnTo>
                    <a:pt x="480486" y="353298"/>
                  </a:lnTo>
                  <a:lnTo>
                    <a:pt x="480486" y="70661"/>
                  </a:lnTo>
                  <a:lnTo>
                    <a:pt x="474933" y="43157"/>
                  </a:lnTo>
                  <a:lnTo>
                    <a:pt x="459790" y="20696"/>
                  </a:lnTo>
                  <a:lnTo>
                    <a:pt x="437330" y="5553"/>
                  </a:lnTo>
                  <a:lnTo>
                    <a:pt x="409825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8160" y="4462272"/>
              <a:ext cx="563879" cy="50596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180527" y="4480064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5" h="424179">
                  <a:moveTo>
                    <a:pt x="409826" y="0"/>
                  </a:moveTo>
                  <a:lnTo>
                    <a:pt x="70661" y="0"/>
                  </a:lnTo>
                  <a:lnTo>
                    <a:pt x="43156" y="5553"/>
                  </a:lnTo>
                  <a:lnTo>
                    <a:pt x="20696" y="20696"/>
                  </a:lnTo>
                  <a:lnTo>
                    <a:pt x="5552" y="43157"/>
                  </a:lnTo>
                  <a:lnTo>
                    <a:pt x="0" y="70661"/>
                  </a:lnTo>
                  <a:lnTo>
                    <a:pt x="0" y="353298"/>
                  </a:lnTo>
                  <a:lnTo>
                    <a:pt x="5552" y="380802"/>
                  </a:lnTo>
                  <a:lnTo>
                    <a:pt x="20696" y="403263"/>
                  </a:lnTo>
                  <a:lnTo>
                    <a:pt x="43156" y="418406"/>
                  </a:lnTo>
                  <a:lnTo>
                    <a:pt x="70661" y="423959"/>
                  </a:lnTo>
                  <a:lnTo>
                    <a:pt x="409826" y="423959"/>
                  </a:lnTo>
                  <a:lnTo>
                    <a:pt x="437330" y="418406"/>
                  </a:lnTo>
                  <a:lnTo>
                    <a:pt x="459790" y="403263"/>
                  </a:lnTo>
                  <a:lnTo>
                    <a:pt x="474933" y="380802"/>
                  </a:lnTo>
                  <a:lnTo>
                    <a:pt x="480486" y="353298"/>
                  </a:lnTo>
                  <a:lnTo>
                    <a:pt x="480486" y="70661"/>
                  </a:lnTo>
                  <a:lnTo>
                    <a:pt x="474933" y="43157"/>
                  </a:lnTo>
                  <a:lnTo>
                    <a:pt x="459790" y="20696"/>
                  </a:lnTo>
                  <a:lnTo>
                    <a:pt x="437330" y="5553"/>
                  </a:lnTo>
                  <a:lnTo>
                    <a:pt x="409826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245380" y="4867655"/>
            <a:ext cx="4406265" cy="972819"/>
            <a:chOff x="1245380" y="4867655"/>
            <a:chExt cx="4406265" cy="972819"/>
          </a:xfrm>
        </p:grpSpPr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5380" y="4961435"/>
              <a:ext cx="4405751" cy="8125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4544" y="5129783"/>
              <a:ext cx="743712" cy="50596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346954" y="5146918"/>
              <a:ext cx="659130" cy="424180"/>
            </a:xfrm>
            <a:custGeom>
              <a:avLst/>
              <a:gdLst/>
              <a:ahLst/>
              <a:cxnLst/>
              <a:rect l="l" t="t" r="r" b="b"/>
              <a:pathLst>
                <a:path w="659130" h="424179">
                  <a:moveTo>
                    <a:pt x="588018" y="0"/>
                  </a:moveTo>
                  <a:lnTo>
                    <a:pt x="70661" y="0"/>
                  </a:lnTo>
                  <a:lnTo>
                    <a:pt x="43157" y="5552"/>
                  </a:lnTo>
                  <a:lnTo>
                    <a:pt x="20696" y="20696"/>
                  </a:lnTo>
                  <a:lnTo>
                    <a:pt x="5553" y="43156"/>
                  </a:lnTo>
                  <a:lnTo>
                    <a:pt x="0" y="70661"/>
                  </a:lnTo>
                  <a:lnTo>
                    <a:pt x="0" y="353297"/>
                  </a:lnTo>
                  <a:lnTo>
                    <a:pt x="5553" y="380802"/>
                  </a:lnTo>
                  <a:lnTo>
                    <a:pt x="20696" y="403262"/>
                  </a:lnTo>
                  <a:lnTo>
                    <a:pt x="43157" y="418406"/>
                  </a:lnTo>
                  <a:lnTo>
                    <a:pt x="70661" y="423959"/>
                  </a:lnTo>
                  <a:lnTo>
                    <a:pt x="588018" y="423959"/>
                  </a:lnTo>
                  <a:lnTo>
                    <a:pt x="615523" y="418406"/>
                  </a:lnTo>
                  <a:lnTo>
                    <a:pt x="637984" y="403262"/>
                  </a:lnTo>
                  <a:lnTo>
                    <a:pt x="653127" y="380802"/>
                  </a:lnTo>
                  <a:lnTo>
                    <a:pt x="658680" y="353297"/>
                  </a:lnTo>
                  <a:lnTo>
                    <a:pt x="658680" y="70661"/>
                  </a:lnTo>
                  <a:lnTo>
                    <a:pt x="653127" y="43156"/>
                  </a:lnTo>
                  <a:lnTo>
                    <a:pt x="637984" y="20696"/>
                  </a:lnTo>
                  <a:lnTo>
                    <a:pt x="615523" y="5552"/>
                  </a:lnTo>
                  <a:lnTo>
                    <a:pt x="588018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28544" y="4867655"/>
              <a:ext cx="896111" cy="49987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870556" y="4885255"/>
              <a:ext cx="812800" cy="416559"/>
            </a:xfrm>
            <a:custGeom>
              <a:avLst/>
              <a:gdLst/>
              <a:ahLst/>
              <a:cxnLst/>
              <a:rect l="l" t="t" r="r" b="b"/>
              <a:pathLst>
                <a:path w="812800" h="416560">
                  <a:moveTo>
                    <a:pt x="743215" y="0"/>
                  </a:moveTo>
                  <a:lnTo>
                    <a:pt x="69373" y="0"/>
                  </a:lnTo>
                  <a:lnTo>
                    <a:pt x="42370" y="5451"/>
                  </a:lnTo>
                  <a:lnTo>
                    <a:pt x="20318" y="20318"/>
                  </a:lnTo>
                  <a:lnTo>
                    <a:pt x="5451" y="42370"/>
                  </a:lnTo>
                  <a:lnTo>
                    <a:pt x="0" y="69373"/>
                  </a:lnTo>
                  <a:lnTo>
                    <a:pt x="0" y="346858"/>
                  </a:lnTo>
                  <a:lnTo>
                    <a:pt x="5451" y="373861"/>
                  </a:lnTo>
                  <a:lnTo>
                    <a:pt x="20318" y="395912"/>
                  </a:lnTo>
                  <a:lnTo>
                    <a:pt x="42370" y="410779"/>
                  </a:lnTo>
                  <a:lnTo>
                    <a:pt x="69373" y="416231"/>
                  </a:lnTo>
                  <a:lnTo>
                    <a:pt x="743215" y="416231"/>
                  </a:lnTo>
                  <a:lnTo>
                    <a:pt x="770218" y="410779"/>
                  </a:lnTo>
                  <a:lnTo>
                    <a:pt x="792269" y="395912"/>
                  </a:lnTo>
                  <a:lnTo>
                    <a:pt x="807136" y="373861"/>
                  </a:lnTo>
                  <a:lnTo>
                    <a:pt x="812587" y="346858"/>
                  </a:lnTo>
                  <a:lnTo>
                    <a:pt x="812587" y="69373"/>
                  </a:lnTo>
                  <a:lnTo>
                    <a:pt x="807136" y="42370"/>
                  </a:lnTo>
                  <a:lnTo>
                    <a:pt x="792269" y="20318"/>
                  </a:lnTo>
                  <a:lnTo>
                    <a:pt x="770218" y="5451"/>
                  </a:lnTo>
                  <a:lnTo>
                    <a:pt x="743215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3464" y="4980431"/>
              <a:ext cx="560832" cy="43281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133602" y="5000076"/>
              <a:ext cx="480695" cy="350520"/>
            </a:xfrm>
            <a:custGeom>
              <a:avLst/>
              <a:gdLst/>
              <a:ahLst/>
              <a:cxnLst/>
              <a:rect l="l" t="t" r="r" b="b"/>
              <a:pathLst>
                <a:path w="480695" h="350520">
                  <a:moveTo>
                    <a:pt x="422154" y="0"/>
                  </a:moveTo>
                  <a:lnTo>
                    <a:pt x="58332" y="0"/>
                  </a:lnTo>
                  <a:lnTo>
                    <a:pt x="35626" y="4584"/>
                  </a:lnTo>
                  <a:lnTo>
                    <a:pt x="17085" y="17085"/>
                  </a:lnTo>
                  <a:lnTo>
                    <a:pt x="4584" y="35627"/>
                  </a:lnTo>
                  <a:lnTo>
                    <a:pt x="0" y="58333"/>
                  </a:lnTo>
                  <a:lnTo>
                    <a:pt x="0" y="291655"/>
                  </a:lnTo>
                  <a:lnTo>
                    <a:pt x="4584" y="314361"/>
                  </a:lnTo>
                  <a:lnTo>
                    <a:pt x="17085" y="332902"/>
                  </a:lnTo>
                  <a:lnTo>
                    <a:pt x="35626" y="345403"/>
                  </a:lnTo>
                  <a:lnTo>
                    <a:pt x="58332" y="349987"/>
                  </a:lnTo>
                  <a:lnTo>
                    <a:pt x="422154" y="349987"/>
                  </a:lnTo>
                  <a:lnTo>
                    <a:pt x="444859" y="345403"/>
                  </a:lnTo>
                  <a:lnTo>
                    <a:pt x="463401" y="332902"/>
                  </a:lnTo>
                  <a:lnTo>
                    <a:pt x="475902" y="314361"/>
                  </a:lnTo>
                  <a:lnTo>
                    <a:pt x="480486" y="291655"/>
                  </a:lnTo>
                  <a:lnTo>
                    <a:pt x="480486" y="58333"/>
                  </a:lnTo>
                  <a:lnTo>
                    <a:pt x="475902" y="35627"/>
                  </a:lnTo>
                  <a:lnTo>
                    <a:pt x="463401" y="17085"/>
                  </a:lnTo>
                  <a:lnTo>
                    <a:pt x="444859" y="4584"/>
                  </a:lnTo>
                  <a:lnTo>
                    <a:pt x="422154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5792" y="5330951"/>
              <a:ext cx="664463" cy="50901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186923" y="5350065"/>
              <a:ext cx="582295" cy="424180"/>
            </a:xfrm>
            <a:custGeom>
              <a:avLst/>
              <a:gdLst/>
              <a:ahLst/>
              <a:cxnLst/>
              <a:rect l="l" t="t" r="r" b="b"/>
              <a:pathLst>
                <a:path w="582294" h="424179">
                  <a:moveTo>
                    <a:pt x="511398" y="0"/>
                  </a:moveTo>
                  <a:lnTo>
                    <a:pt x="70661" y="0"/>
                  </a:lnTo>
                  <a:lnTo>
                    <a:pt x="43157" y="5553"/>
                  </a:lnTo>
                  <a:lnTo>
                    <a:pt x="20696" y="20696"/>
                  </a:lnTo>
                  <a:lnTo>
                    <a:pt x="5553" y="43157"/>
                  </a:lnTo>
                  <a:lnTo>
                    <a:pt x="0" y="70661"/>
                  </a:lnTo>
                  <a:lnTo>
                    <a:pt x="0" y="353297"/>
                  </a:lnTo>
                  <a:lnTo>
                    <a:pt x="5553" y="380802"/>
                  </a:lnTo>
                  <a:lnTo>
                    <a:pt x="20696" y="403263"/>
                  </a:lnTo>
                  <a:lnTo>
                    <a:pt x="43157" y="418406"/>
                  </a:lnTo>
                  <a:lnTo>
                    <a:pt x="70661" y="423959"/>
                  </a:lnTo>
                  <a:lnTo>
                    <a:pt x="511398" y="423959"/>
                  </a:lnTo>
                  <a:lnTo>
                    <a:pt x="538903" y="418406"/>
                  </a:lnTo>
                  <a:lnTo>
                    <a:pt x="561363" y="403263"/>
                  </a:lnTo>
                  <a:lnTo>
                    <a:pt x="576507" y="380802"/>
                  </a:lnTo>
                  <a:lnTo>
                    <a:pt x="582060" y="353297"/>
                  </a:lnTo>
                  <a:lnTo>
                    <a:pt x="582060" y="70661"/>
                  </a:lnTo>
                  <a:lnTo>
                    <a:pt x="576507" y="43157"/>
                  </a:lnTo>
                  <a:lnTo>
                    <a:pt x="561363" y="20696"/>
                  </a:lnTo>
                  <a:lnTo>
                    <a:pt x="538903" y="5553"/>
                  </a:lnTo>
                  <a:lnTo>
                    <a:pt x="511398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1029535" y="2917264"/>
            <a:ext cx="5686425" cy="1828800"/>
            <a:chOff x="1029535" y="2917264"/>
            <a:chExt cx="5686425" cy="1828800"/>
          </a:xfrm>
        </p:grpSpPr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8527" y="3945700"/>
              <a:ext cx="2031470" cy="799891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042235" y="2929964"/>
              <a:ext cx="5661025" cy="1076960"/>
            </a:xfrm>
            <a:custGeom>
              <a:avLst/>
              <a:gdLst/>
              <a:ahLst/>
              <a:cxnLst/>
              <a:rect l="l" t="t" r="r" b="b"/>
              <a:pathLst>
                <a:path w="5661025" h="1076960">
                  <a:moveTo>
                    <a:pt x="0" y="0"/>
                  </a:moveTo>
                  <a:lnTo>
                    <a:pt x="5660730" y="0"/>
                  </a:lnTo>
                  <a:lnTo>
                    <a:pt x="5660730" y="1076937"/>
                  </a:lnTo>
                  <a:lnTo>
                    <a:pt x="0" y="107693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97D2E"/>
                </a:solidFill>
                <a:latin typeface="Arial"/>
                <a:cs typeface="Arial"/>
              </a:rPr>
              <a:t>Physical</a:t>
            </a:r>
            <a:r>
              <a:rPr dirty="0" spc="-2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97D2E"/>
                </a:solidFill>
                <a:latin typeface="Arial"/>
                <a:cs typeface="Arial"/>
              </a:rPr>
              <a:t>Derivation</a:t>
            </a:r>
            <a:r>
              <a:rPr dirty="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97D2E"/>
                </a:solidFill>
                <a:latin typeface="Arial"/>
                <a:cs typeface="Arial"/>
              </a:rPr>
              <a:t>of</a:t>
            </a:r>
            <a:r>
              <a:rPr dirty="0" spc="-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E97D2E"/>
                </a:solidFill>
                <a:latin typeface="Arial"/>
                <a:cs typeface="Arial"/>
              </a:rPr>
              <a:t>JFET</a:t>
            </a:r>
            <a:r>
              <a:rPr dirty="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E97D2E"/>
                </a:solidFill>
                <a:latin typeface="Arial"/>
                <a:cs typeface="Arial"/>
              </a:rPr>
              <a:t>Parameters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1057471" y="1194381"/>
            <a:ext cx="5849620" cy="58483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345440">
              <a:lnSpc>
                <a:spcPct val="100000"/>
              </a:lnSpc>
              <a:spcBef>
                <a:spcPts val="259"/>
              </a:spcBef>
            </a:pPr>
            <a:r>
              <a:rPr dirty="0" sz="3200">
                <a:latin typeface="Arial"/>
                <a:cs typeface="Arial"/>
              </a:rPr>
              <a:t>Conventional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JFET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Equation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97662" y="2948940"/>
            <a:ext cx="5351145" cy="10102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 indent="169545">
              <a:lnSpc>
                <a:spcPct val="101899"/>
              </a:lnSpc>
              <a:spcBef>
                <a:spcPts val="25"/>
              </a:spcBef>
            </a:pPr>
            <a:r>
              <a:rPr dirty="0" sz="3200">
                <a:latin typeface="Arial"/>
                <a:cs typeface="Arial"/>
              </a:rPr>
              <a:t>Equate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Depletion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Spread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half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width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between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Pwells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269668" y="1886711"/>
            <a:ext cx="5586730" cy="506095"/>
            <a:chOff x="1269668" y="1886711"/>
            <a:chExt cx="5586730" cy="506095"/>
          </a:xfrm>
        </p:grpSpPr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9668" y="2006970"/>
              <a:ext cx="5586543" cy="24123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41775" y="1886711"/>
              <a:ext cx="563879" cy="50596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3582455" y="1905397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5" h="424180">
                  <a:moveTo>
                    <a:pt x="409825" y="0"/>
                  </a:moveTo>
                  <a:lnTo>
                    <a:pt x="70660" y="0"/>
                  </a:lnTo>
                  <a:lnTo>
                    <a:pt x="43156" y="5552"/>
                  </a:lnTo>
                  <a:lnTo>
                    <a:pt x="20695" y="20695"/>
                  </a:lnTo>
                  <a:lnTo>
                    <a:pt x="5552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2" y="380801"/>
                  </a:lnTo>
                  <a:lnTo>
                    <a:pt x="20695" y="403262"/>
                  </a:lnTo>
                  <a:lnTo>
                    <a:pt x="43156" y="418405"/>
                  </a:lnTo>
                  <a:lnTo>
                    <a:pt x="70660" y="423959"/>
                  </a:lnTo>
                  <a:lnTo>
                    <a:pt x="409825" y="423959"/>
                  </a:lnTo>
                  <a:lnTo>
                    <a:pt x="437329" y="418405"/>
                  </a:lnTo>
                  <a:lnTo>
                    <a:pt x="459790" y="403262"/>
                  </a:lnTo>
                  <a:lnTo>
                    <a:pt x="474933" y="380801"/>
                  </a:lnTo>
                  <a:lnTo>
                    <a:pt x="480486" y="353297"/>
                  </a:lnTo>
                  <a:lnTo>
                    <a:pt x="480486" y="70660"/>
                  </a:lnTo>
                  <a:lnTo>
                    <a:pt x="474933" y="43156"/>
                  </a:lnTo>
                  <a:lnTo>
                    <a:pt x="459790" y="20695"/>
                  </a:lnTo>
                  <a:lnTo>
                    <a:pt x="437329" y="5552"/>
                  </a:lnTo>
                  <a:lnTo>
                    <a:pt x="409825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5647" y="1886711"/>
              <a:ext cx="740663" cy="50596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796750" y="1905397"/>
              <a:ext cx="659130" cy="424180"/>
            </a:xfrm>
            <a:custGeom>
              <a:avLst/>
              <a:gdLst/>
              <a:ahLst/>
              <a:cxnLst/>
              <a:rect l="l" t="t" r="r" b="b"/>
              <a:pathLst>
                <a:path w="659130" h="424180">
                  <a:moveTo>
                    <a:pt x="588018" y="0"/>
                  </a:moveTo>
                  <a:lnTo>
                    <a:pt x="70660" y="0"/>
                  </a:lnTo>
                  <a:lnTo>
                    <a:pt x="43156" y="5552"/>
                  </a:lnTo>
                  <a:lnTo>
                    <a:pt x="20695" y="20695"/>
                  </a:lnTo>
                  <a:lnTo>
                    <a:pt x="5552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2" y="380801"/>
                  </a:lnTo>
                  <a:lnTo>
                    <a:pt x="20695" y="403262"/>
                  </a:lnTo>
                  <a:lnTo>
                    <a:pt x="43156" y="418405"/>
                  </a:lnTo>
                  <a:lnTo>
                    <a:pt x="70660" y="423959"/>
                  </a:lnTo>
                  <a:lnTo>
                    <a:pt x="588018" y="423959"/>
                  </a:lnTo>
                  <a:lnTo>
                    <a:pt x="615523" y="418405"/>
                  </a:lnTo>
                  <a:lnTo>
                    <a:pt x="637983" y="403262"/>
                  </a:lnTo>
                  <a:lnTo>
                    <a:pt x="653126" y="380801"/>
                  </a:lnTo>
                  <a:lnTo>
                    <a:pt x="658679" y="353297"/>
                  </a:lnTo>
                  <a:lnTo>
                    <a:pt x="658679" y="70660"/>
                  </a:lnTo>
                  <a:lnTo>
                    <a:pt x="653126" y="43156"/>
                  </a:lnTo>
                  <a:lnTo>
                    <a:pt x="637983" y="20695"/>
                  </a:lnTo>
                  <a:lnTo>
                    <a:pt x="615523" y="5552"/>
                  </a:lnTo>
                  <a:lnTo>
                    <a:pt x="588018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304544" y="3974591"/>
            <a:ext cx="1828800" cy="661670"/>
            <a:chOff x="1304544" y="3974591"/>
            <a:chExt cx="1828800" cy="661670"/>
          </a:xfrm>
        </p:grpSpPr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69463" y="3974591"/>
              <a:ext cx="563880" cy="47853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2610882" y="3993173"/>
              <a:ext cx="480695" cy="394335"/>
            </a:xfrm>
            <a:custGeom>
              <a:avLst/>
              <a:gdLst/>
              <a:ahLst/>
              <a:cxnLst/>
              <a:rect l="l" t="t" r="r" b="b"/>
              <a:pathLst>
                <a:path w="480694" h="394335">
                  <a:moveTo>
                    <a:pt x="414793" y="0"/>
                  </a:moveTo>
                  <a:lnTo>
                    <a:pt x="65692" y="0"/>
                  </a:lnTo>
                  <a:lnTo>
                    <a:pt x="40121" y="5162"/>
                  </a:lnTo>
                  <a:lnTo>
                    <a:pt x="19240" y="19241"/>
                  </a:lnTo>
                  <a:lnTo>
                    <a:pt x="5162" y="40122"/>
                  </a:lnTo>
                  <a:lnTo>
                    <a:pt x="0" y="65693"/>
                  </a:lnTo>
                  <a:lnTo>
                    <a:pt x="0" y="328456"/>
                  </a:lnTo>
                  <a:lnTo>
                    <a:pt x="5162" y="354027"/>
                  </a:lnTo>
                  <a:lnTo>
                    <a:pt x="19240" y="374908"/>
                  </a:lnTo>
                  <a:lnTo>
                    <a:pt x="40121" y="388987"/>
                  </a:lnTo>
                  <a:lnTo>
                    <a:pt x="65692" y="394149"/>
                  </a:lnTo>
                  <a:lnTo>
                    <a:pt x="414793" y="394149"/>
                  </a:lnTo>
                  <a:lnTo>
                    <a:pt x="440364" y="388987"/>
                  </a:lnTo>
                  <a:lnTo>
                    <a:pt x="461245" y="374908"/>
                  </a:lnTo>
                  <a:lnTo>
                    <a:pt x="475324" y="354027"/>
                  </a:lnTo>
                  <a:lnTo>
                    <a:pt x="480486" y="328456"/>
                  </a:lnTo>
                  <a:lnTo>
                    <a:pt x="480486" y="65693"/>
                  </a:lnTo>
                  <a:lnTo>
                    <a:pt x="475324" y="40122"/>
                  </a:lnTo>
                  <a:lnTo>
                    <a:pt x="461245" y="19241"/>
                  </a:lnTo>
                  <a:lnTo>
                    <a:pt x="440364" y="5162"/>
                  </a:lnTo>
                  <a:lnTo>
                    <a:pt x="414793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04544" y="4130039"/>
              <a:ext cx="563880" cy="50596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346954" y="4148847"/>
              <a:ext cx="480695" cy="424180"/>
            </a:xfrm>
            <a:custGeom>
              <a:avLst/>
              <a:gdLst/>
              <a:ahLst/>
              <a:cxnLst/>
              <a:rect l="l" t="t" r="r" b="b"/>
              <a:pathLst>
                <a:path w="480694" h="424179">
                  <a:moveTo>
                    <a:pt x="409826" y="0"/>
                  </a:moveTo>
                  <a:lnTo>
                    <a:pt x="70661" y="0"/>
                  </a:lnTo>
                  <a:lnTo>
                    <a:pt x="43157" y="5553"/>
                  </a:lnTo>
                  <a:lnTo>
                    <a:pt x="20696" y="20696"/>
                  </a:lnTo>
                  <a:lnTo>
                    <a:pt x="5553" y="43157"/>
                  </a:lnTo>
                  <a:lnTo>
                    <a:pt x="0" y="70661"/>
                  </a:lnTo>
                  <a:lnTo>
                    <a:pt x="0" y="353298"/>
                  </a:lnTo>
                  <a:lnTo>
                    <a:pt x="5553" y="380802"/>
                  </a:lnTo>
                  <a:lnTo>
                    <a:pt x="20696" y="403263"/>
                  </a:lnTo>
                  <a:lnTo>
                    <a:pt x="43157" y="418406"/>
                  </a:lnTo>
                  <a:lnTo>
                    <a:pt x="70661" y="423959"/>
                  </a:lnTo>
                  <a:lnTo>
                    <a:pt x="409826" y="423959"/>
                  </a:lnTo>
                  <a:lnTo>
                    <a:pt x="437330" y="418406"/>
                  </a:lnTo>
                  <a:lnTo>
                    <a:pt x="459791" y="403263"/>
                  </a:lnTo>
                  <a:lnTo>
                    <a:pt x="474934" y="380802"/>
                  </a:lnTo>
                  <a:lnTo>
                    <a:pt x="480487" y="353298"/>
                  </a:lnTo>
                  <a:lnTo>
                    <a:pt x="480487" y="70661"/>
                  </a:lnTo>
                  <a:lnTo>
                    <a:pt x="474934" y="43157"/>
                  </a:lnTo>
                  <a:lnTo>
                    <a:pt x="459791" y="20696"/>
                  </a:lnTo>
                  <a:lnTo>
                    <a:pt x="437330" y="5553"/>
                  </a:lnTo>
                  <a:lnTo>
                    <a:pt x="409826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914160" y="836665"/>
            <a:ext cx="10665460" cy="2199640"/>
            <a:chOff x="914160" y="836665"/>
            <a:chExt cx="10665460" cy="2199640"/>
          </a:xfrm>
        </p:grpSpPr>
        <p:sp>
          <p:nvSpPr>
            <p:cNvPr id="49" name="object 49" descr=""/>
            <p:cNvSpPr/>
            <p:nvPr/>
          </p:nvSpPr>
          <p:spPr>
            <a:xfrm>
              <a:off x="914160" y="2616412"/>
              <a:ext cx="10259060" cy="0"/>
            </a:xfrm>
            <a:custGeom>
              <a:avLst/>
              <a:gdLst/>
              <a:ahLst/>
              <a:cxnLst/>
              <a:rect l="l" t="t" r="r" b="b"/>
              <a:pathLst>
                <a:path w="10259060" h="0">
                  <a:moveTo>
                    <a:pt x="0" y="0"/>
                  </a:moveTo>
                  <a:lnTo>
                    <a:pt x="1025892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16440" y="836665"/>
              <a:ext cx="4062942" cy="2199205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243192" y="1547679"/>
              <a:ext cx="609600" cy="508000"/>
            </a:xfrm>
            <a:custGeom>
              <a:avLst/>
              <a:gdLst/>
              <a:ahLst/>
              <a:cxnLst/>
              <a:rect l="l" t="t" r="r" b="b"/>
              <a:pathLst>
                <a:path w="609600" h="508000">
                  <a:moveTo>
                    <a:pt x="0" y="0"/>
                  </a:moveTo>
                  <a:lnTo>
                    <a:pt x="609441" y="0"/>
                  </a:lnTo>
                  <a:lnTo>
                    <a:pt x="609441" y="507868"/>
                  </a:lnTo>
                  <a:lnTo>
                    <a:pt x="0" y="50786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4" name="object 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5" name="object 5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 spc="-10">
                <a:latin typeface="Verdana"/>
                <a:cs typeface="Verdana"/>
              </a:rPr>
              <a:t>Resistance</a:t>
            </a:r>
            <a:r>
              <a:rPr dirty="0" sz="1900" spc="-1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1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drift</a:t>
            </a:r>
            <a:r>
              <a:rPr dirty="0" sz="1900" spc="-9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region:</a:t>
            </a:r>
            <a:endParaRPr sz="1900">
              <a:latin typeface="Verdana"/>
              <a:cs typeface="Verdana"/>
            </a:endParaRPr>
          </a:p>
          <a:p>
            <a:pPr lvl="1" marL="941705" marR="197485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5">
                <a:latin typeface="Verdana"/>
                <a:cs typeface="Verdana"/>
              </a:rPr>
              <a:t>Parameterized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according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epi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N</a:t>
            </a:r>
            <a:r>
              <a:rPr dirty="0" baseline="22222" sz="1500">
                <a:latin typeface="Verdana"/>
                <a:cs typeface="Verdana"/>
              </a:rPr>
              <a:t>+</a:t>
            </a:r>
            <a:r>
              <a:rPr dirty="0" baseline="22222" sz="1500" spc="157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doping,</a:t>
            </a:r>
            <a:r>
              <a:rPr dirty="0" sz="1500" spc="-5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and </a:t>
            </a:r>
            <a:r>
              <a:rPr dirty="0" sz="1500">
                <a:latin typeface="Verdana"/>
                <a:cs typeface="Verdana"/>
              </a:rPr>
              <a:t>cross</a:t>
            </a:r>
            <a:r>
              <a:rPr dirty="0" sz="1500" spc="-1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sectional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area.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1911" y="972311"/>
              <a:ext cx="591311" cy="7955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243191" y="991234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1" y="0"/>
                  </a:moveTo>
                  <a:lnTo>
                    <a:pt x="84645" y="0"/>
                  </a:lnTo>
                  <a:lnTo>
                    <a:pt x="51697" y="6651"/>
                  </a:lnTo>
                  <a:lnTo>
                    <a:pt x="24791" y="24791"/>
                  </a:lnTo>
                  <a:lnTo>
                    <a:pt x="6651" y="51697"/>
                  </a:lnTo>
                  <a:lnTo>
                    <a:pt x="0" y="84645"/>
                  </a:lnTo>
                  <a:lnTo>
                    <a:pt x="0" y="626369"/>
                  </a:lnTo>
                  <a:lnTo>
                    <a:pt x="6651" y="659317"/>
                  </a:lnTo>
                  <a:lnTo>
                    <a:pt x="24791" y="686222"/>
                  </a:lnTo>
                  <a:lnTo>
                    <a:pt x="51697" y="704362"/>
                  </a:lnTo>
                  <a:lnTo>
                    <a:pt x="84645" y="711014"/>
                  </a:lnTo>
                  <a:lnTo>
                    <a:pt x="423221" y="711014"/>
                  </a:lnTo>
                  <a:lnTo>
                    <a:pt x="456169" y="704362"/>
                  </a:lnTo>
                  <a:lnTo>
                    <a:pt x="483075" y="686222"/>
                  </a:lnTo>
                  <a:lnTo>
                    <a:pt x="501215" y="659317"/>
                  </a:lnTo>
                  <a:lnTo>
                    <a:pt x="507867" y="626369"/>
                  </a:lnTo>
                  <a:lnTo>
                    <a:pt x="507867" y="84645"/>
                  </a:lnTo>
                  <a:lnTo>
                    <a:pt x="501215" y="51697"/>
                  </a:lnTo>
                  <a:lnTo>
                    <a:pt x="483075" y="24791"/>
                  </a:lnTo>
                  <a:lnTo>
                    <a:pt x="456169" y="6651"/>
                  </a:lnTo>
                  <a:lnTo>
                    <a:pt x="423221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502" y="2717985"/>
              <a:ext cx="217319" cy="40629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502" y="3225853"/>
              <a:ext cx="217319" cy="40629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>
                <a:latin typeface="Verdana"/>
                <a:cs typeface="Verdana"/>
              </a:rPr>
              <a:t>Source</a:t>
            </a:r>
            <a:r>
              <a:rPr dirty="0" sz="1900" spc="-1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Resistance:</a:t>
            </a:r>
            <a:endParaRPr sz="1900">
              <a:latin typeface="Verdana"/>
              <a:cs typeface="Verdana"/>
            </a:endParaRPr>
          </a:p>
          <a:p>
            <a:pPr lvl="1" marL="941705" marR="419100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0">
                <a:latin typeface="Verdana"/>
                <a:cs typeface="Verdana"/>
              </a:rPr>
              <a:t>Spreading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resistance</a:t>
            </a:r>
            <a:r>
              <a:rPr dirty="0" sz="1500" spc="-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calculated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from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chip</a:t>
            </a:r>
            <a:r>
              <a:rPr dirty="0" sz="1500" spc="-6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dimension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bond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locations,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metal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properties.</a:t>
            </a:r>
            <a:endParaRPr sz="1500">
              <a:latin typeface="Verdana"/>
              <a:cs typeface="Verdana"/>
            </a:endParaRPr>
          </a:p>
          <a:p>
            <a:pPr lvl="1" marL="942340" indent="-2413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Includes</a:t>
            </a:r>
            <a:r>
              <a:rPr dirty="0" sz="1500" spc="-114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package</a:t>
            </a:r>
            <a:r>
              <a:rPr dirty="0" sz="1500" spc="-11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resistance</a:t>
            </a:r>
            <a:endParaRPr sz="1500">
              <a:latin typeface="Verdana"/>
              <a:cs typeface="Verdana"/>
            </a:endParaRPr>
          </a:p>
          <a:p>
            <a:pPr lvl="1" marL="942340" indent="-2413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35">
                <a:latin typeface="Verdana"/>
                <a:cs typeface="Verdana"/>
              </a:rPr>
              <a:t>Typical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values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100s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uΩ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1-</a:t>
            </a:r>
            <a:r>
              <a:rPr dirty="0" sz="1500">
                <a:latin typeface="Verdana"/>
                <a:cs typeface="Verdana"/>
              </a:rPr>
              <a:t>2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mΩ.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2495" y="4629911"/>
              <a:ext cx="591311" cy="7924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344763" y="4647881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2" y="0"/>
                  </a:moveTo>
                  <a:lnTo>
                    <a:pt x="84646" y="0"/>
                  </a:lnTo>
                  <a:lnTo>
                    <a:pt x="51698" y="6652"/>
                  </a:lnTo>
                  <a:lnTo>
                    <a:pt x="24792" y="24792"/>
                  </a:lnTo>
                  <a:lnTo>
                    <a:pt x="6652" y="51698"/>
                  </a:lnTo>
                  <a:lnTo>
                    <a:pt x="0" y="84646"/>
                  </a:lnTo>
                  <a:lnTo>
                    <a:pt x="0" y="626369"/>
                  </a:lnTo>
                  <a:lnTo>
                    <a:pt x="6652" y="659317"/>
                  </a:lnTo>
                  <a:lnTo>
                    <a:pt x="24792" y="686223"/>
                  </a:lnTo>
                  <a:lnTo>
                    <a:pt x="51698" y="704363"/>
                  </a:lnTo>
                  <a:lnTo>
                    <a:pt x="84646" y="711015"/>
                  </a:lnTo>
                  <a:lnTo>
                    <a:pt x="423222" y="711015"/>
                  </a:lnTo>
                  <a:lnTo>
                    <a:pt x="456170" y="704363"/>
                  </a:lnTo>
                  <a:lnTo>
                    <a:pt x="483075" y="686223"/>
                  </a:lnTo>
                  <a:lnTo>
                    <a:pt x="501216" y="659317"/>
                  </a:lnTo>
                  <a:lnTo>
                    <a:pt x="507867" y="626369"/>
                  </a:lnTo>
                  <a:lnTo>
                    <a:pt x="507867" y="84646"/>
                  </a:lnTo>
                  <a:lnTo>
                    <a:pt x="501216" y="51698"/>
                  </a:lnTo>
                  <a:lnTo>
                    <a:pt x="483075" y="24792"/>
                  </a:lnTo>
                  <a:lnTo>
                    <a:pt x="456170" y="6652"/>
                  </a:lnTo>
                  <a:lnTo>
                    <a:pt x="423222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5374" y="1748244"/>
              <a:ext cx="217319" cy="40629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 spc="-20">
                <a:latin typeface="Verdana"/>
                <a:cs typeface="Verdana"/>
              </a:rPr>
              <a:t>Behavioral</a:t>
            </a:r>
            <a:r>
              <a:rPr dirty="0" sz="1900" spc="-9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MOS</a:t>
            </a:r>
            <a:r>
              <a:rPr dirty="0" sz="1900" spc="-9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Capacitor</a:t>
            </a:r>
            <a:r>
              <a:rPr dirty="0" sz="1900" spc="-85">
                <a:latin typeface="Verdana"/>
                <a:cs typeface="Verdana"/>
              </a:rPr>
              <a:t> </a:t>
            </a:r>
            <a:r>
              <a:rPr dirty="0" sz="1900" spc="-20">
                <a:latin typeface="Verdana"/>
                <a:cs typeface="Verdana"/>
              </a:rPr>
              <a:t>CGD:</a:t>
            </a:r>
            <a:endParaRPr sz="1900">
              <a:latin typeface="Verdana"/>
              <a:cs typeface="Verdana"/>
            </a:endParaRPr>
          </a:p>
          <a:p>
            <a:pPr lvl="1" marL="942340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Oxide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capacitor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series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with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depletion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capacitor.</a:t>
            </a:r>
            <a:endParaRPr sz="1500">
              <a:latin typeface="Verdana"/>
              <a:cs typeface="Verdana"/>
            </a:endParaRPr>
          </a:p>
          <a:p>
            <a:pPr lvl="1" marL="941705" marR="666750" indent="-241300">
              <a:lnSpc>
                <a:spcPts val="1680"/>
              </a:lnSpc>
              <a:spcBef>
                <a:spcPts val="565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depletion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width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depletion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capacitor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is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a </a:t>
            </a:r>
            <a:r>
              <a:rPr dirty="0" sz="1500" spc="-10">
                <a:latin typeface="Verdana"/>
                <a:cs typeface="Verdana"/>
              </a:rPr>
              <a:t>function</a:t>
            </a:r>
            <a:r>
              <a:rPr dirty="0" sz="1500" spc="-1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doping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JFET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pinch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off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conditions.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2311" y="1987295"/>
              <a:ext cx="591311" cy="79552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633749" y="2006969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2" y="0"/>
                  </a:moveTo>
                  <a:lnTo>
                    <a:pt x="84646" y="0"/>
                  </a:lnTo>
                  <a:lnTo>
                    <a:pt x="51698" y="6652"/>
                  </a:lnTo>
                  <a:lnTo>
                    <a:pt x="24792" y="24792"/>
                  </a:lnTo>
                  <a:lnTo>
                    <a:pt x="6652" y="51698"/>
                  </a:lnTo>
                  <a:lnTo>
                    <a:pt x="0" y="84646"/>
                  </a:lnTo>
                  <a:lnTo>
                    <a:pt x="0" y="626369"/>
                  </a:lnTo>
                  <a:lnTo>
                    <a:pt x="6652" y="659317"/>
                  </a:lnTo>
                  <a:lnTo>
                    <a:pt x="24792" y="686223"/>
                  </a:lnTo>
                  <a:lnTo>
                    <a:pt x="51698" y="704363"/>
                  </a:lnTo>
                  <a:lnTo>
                    <a:pt x="84646" y="711015"/>
                  </a:lnTo>
                  <a:lnTo>
                    <a:pt x="423222" y="711015"/>
                  </a:lnTo>
                  <a:lnTo>
                    <a:pt x="456170" y="704363"/>
                  </a:lnTo>
                  <a:lnTo>
                    <a:pt x="483075" y="686223"/>
                  </a:lnTo>
                  <a:lnTo>
                    <a:pt x="501216" y="659317"/>
                  </a:lnTo>
                  <a:lnTo>
                    <a:pt x="507867" y="626369"/>
                  </a:lnTo>
                  <a:lnTo>
                    <a:pt x="507867" y="84646"/>
                  </a:lnTo>
                  <a:lnTo>
                    <a:pt x="501216" y="51698"/>
                  </a:lnTo>
                  <a:lnTo>
                    <a:pt x="483075" y="24792"/>
                  </a:lnTo>
                  <a:lnTo>
                    <a:pt x="456170" y="6652"/>
                  </a:lnTo>
                  <a:lnTo>
                    <a:pt x="423222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1981" y="1803824"/>
              <a:ext cx="240516" cy="45073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3500" y="1600677"/>
              <a:ext cx="243036" cy="31106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8638" y="3914786"/>
            <a:ext cx="5386705" cy="815975"/>
            <a:chOff x="778638" y="3914786"/>
            <a:chExt cx="5386705" cy="8159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638" y="3914786"/>
              <a:ext cx="5386433" cy="72270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303" y="4224527"/>
              <a:ext cx="728471" cy="5059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93299" y="4241595"/>
              <a:ext cx="645160" cy="424180"/>
            </a:xfrm>
            <a:custGeom>
              <a:avLst/>
              <a:gdLst/>
              <a:ahLst/>
              <a:cxnLst/>
              <a:rect l="l" t="t" r="r" b="b"/>
              <a:pathLst>
                <a:path w="645160" h="424179">
                  <a:moveTo>
                    <a:pt x="574109" y="0"/>
                  </a:moveTo>
                  <a:lnTo>
                    <a:pt x="70661" y="0"/>
                  </a:lnTo>
                  <a:lnTo>
                    <a:pt x="43156" y="5553"/>
                  </a:lnTo>
                  <a:lnTo>
                    <a:pt x="20696" y="20696"/>
                  </a:lnTo>
                  <a:lnTo>
                    <a:pt x="5552" y="43157"/>
                  </a:lnTo>
                  <a:lnTo>
                    <a:pt x="0" y="70661"/>
                  </a:lnTo>
                  <a:lnTo>
                    <a:pt x="0" y="353298"/>
                  </a:lnTo>
                  <a:lnTo>
                    <a:pt x="5552" y="380802"/>
                  </a:lnTo>
                  <a:lnTo>
                    <a:pt x="20696" y="403263"/>
                  </a:lnTo>
                  <a:lnTo>
                    <a:pt x="43156" y="418406"/>
                  </a:lnTo>
                  <a:lnTo>
                    <a:pt x="70661" y="423959"/>
                  </a:lnTo>
                  <a:lnTo>
                    <a:pt x="574109" y="423959"/>
                  </a:lnTo>
                  <a:lnTo>
                    <a:pt x="601614" y="418406"/>
                  </a:lnTo>
                  <a:lnTo>
                    <a:pt x="624074" y="403263"/>
                  </a:lnTo>
                  <a:lnTo>
                    <a:pt x="639218" y="380802"/>
                  </a:lnTo>
                  <a:lnTo>
                    <a:pt x="644771" y="353298"/>
                  </a:lnTo>
                  <a:lnTo>
                    <a:pt x="644771" y="70661"/>
                  </a:lnTo>
                  <a:lnTo>
                    <a:pt x="639218" y="43157"/>
                  </a:lnTo>
                  <a:lnTo>
                    <a:pt x="624074" y="20696"/>
                  </a:lnTo>
                  <a:lnTo>
                    <a:pt x="601614" y="5553"/>
                  </a:lnTo>
                  <a:lnTo>
                    <a:pt x="574109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7903" y="4069079"/>
              <a:ext cx="554736" cy="4602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368691" y="4086796"/>
              <a:ext cx="473075" cy="379095"/>
            </a:xfrm>
            <a:custGeom>
              <a:avLst/>
              <a:gdLst/>
              <a:ahLst/>
              <a:cxnLst/>
              <a:rect l="l" t="t" r="r" b="b"/>
              <a:pathLst>
                <a:path w="473075" h="379095">
                  <a:moveTo>
                    <a:pt x="409423" y="0"/>
                  </a:moveTo>
                  <a:lnTo>
                    <a:pt x="63116" y="0"/>
                  </a:lnTo>
                  <a:lnTo>
                    <a:pt x="38548" y="4959"/>
                  </a:lnTo>
                  <a:lnTo>
                    <a:pt x="18486" y="18485"/>
                  </a:lnTo>
                  <a:lnTo>
                    <a:pt x="4960" y="38547"/>
                  </a:lnTo>
                  <a:lnTo>
                    <a:pt x="0" y="63115"/>
                  </a:lnTo>
                  <a:lnTo>
                    <a:pt x="0" y="315572"/>
                  </a:lnTo>
                  <a:lnTo>
                    <a:pt x="4960" y="340139"/>
                  </a:lnTo>
                  <a:lnTo>
                    <a:pt x="18486" y="360201"/>
                  </a:lnTo>
                  <a:lnTo>
                    <a:pt x="38548" y="373727"/>
                  </a:lnTo>
                  <a:lnTo>
                    <a:pt x="63116" y="378687"/>
                  </a:lnTo>
                  <a:lnTo>
                    <a:pt x="409423" y="378687"/>
                  </a:lnTo>
                  <a:lnTo>
                    <a:pt x="433991" y="373727"/>
                  </a:lnTo>
                  <a:lnTo>
                    <a:pt x="454054" y="360201"/>
                  </a:lnTo>
                  <a:lnTo>
                    <a:pt x="467580" y="340139"/>
                  </a:lnTo>
                  <a:lnTo>
                    <a:pt x="472540" y="315572"/>
                  </a:lnTo>
                  <a:lnTo>
                    <a:pt x="472540" y="63115"/>
                  </a:lnTo>
                  <a:lnTo>
                    <a:pt x="467580" y="38547"/>
                  </a:lnTo>
                  <a:lnTo>
                    <a:pt x="454054" y="18485"/>
                  </a:lnTo>
                  <a:lnTo>
                    <a:pt x="433991" y="4959"/>
                  </a:lnTo>
                  <a:lnTo>
                    <a:pt x="409423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838809" y="2983514"/>
            <a:ext cx="5229225" cy="881380"/>
            <a:chOff x="838809" y="2983514"/>
            <a:chExt cx="5229225" cy="88138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09" y="2983514"/>
              <a:ext cx="5229105" cy="73552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7983" y="3358895"/>
              <a:ext cx="728471" cy="50596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99289" y="3376010"/>
              <a:ext cx="645160" cy="424180"/>
            </a:xfrm>
            <a:custGeom>
              <a:avLst/>
              <a:gdLst/>
              <a:ahLst/>
              <a:cxnLst/>
              <a:rect l="l" t="t" r="r" b="b"/>
              <a:pathLst>
                <a:path w="645160" h="424179">
                  <a:moveTo>
                    <a:pt x="574109" y="0"/>
                  </a:moveTo>
                  <a:lnTo>
                    <a:pt x="70661" y="0"/>
                  </a:lnTo>
                  <a:lnTo>
                    <a:pt x="43157" y="5552"/>
                  </a:lnTo>
                  <a:lnTo>
                    <a:pt x="20696" y="20695"/>
                  </a:lnTo>
                  <a:lnTo>
                    <a:pt x="5553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3" y="380801"/>
                  </a:lnTo>
                  <a:lnTo>
                    <a:pt x="20696" y="403262"/>
                  </a:lnTo>
                  <a:lnTo>
                    <a:pt x="43157" y="418405"/>
                  </a:lnTo>
                  <a:lnTo>
                    <a:pt x="70661" y="423959"/>
                  </a:lnTo>
                  <a:lnTo>
                    <a:pt x="574109" y="423959"/>
                  </a:lnTo>
                  <a:lnTo>
                    <a:pt x="601614" y="418405"/>
                  </a:lnTo>
                  <a:lnTo>
                    <a:pt x="624075" y="403262"/>
                  </a:lnTo>
                  <a:lnTo>
                    <a:pt x="639218" y="380801"/>
                  </a:lnTo>
                  <a:lnTo>
                    <a:pt x="644771" y="353297"/>
                  </a:lnTo>
                  <a:lnTo>
                    <a:pt x="644771" y="70660"/>
                  </a:lnTo>
                  <a:lnTo>
                    <a:pt x="639218" y="43156"/>
                  </a:lnTo>
                  <a:lnTo>
                    <a:pt x="624075" y="20695"/>
                  </a:lnTo>
                  <a:lnTo>
                    <a:pt x="601614" y="5552"/>
                  </a:lnTo>
                  <a:lnTo>
                    <a:pt x="574109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Physical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Derivation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CGD</a:t>
            </a:r>
            <a:r>
              <a:rPr dirty="0" spc="-10">
                <a:latin typeface="Arial"/>
                <a:cs typeface="Arial"/>
              </a:rPr>
              <a:t> (CRSS)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013" y="951491"/>
            <a:ext cx="2031470" cy="77449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1014" y="1967226"/>
            <a:ext cx="1561693" cy="68562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76510" y="4874767"/>
            <a:ext cx="56273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 b="1" i="1">
                <a:latin typeface="Times New Roman"/>
                <a:cs typeface="Times New Roman"/>
              </a:rPr>
              <a:t>Wdep3</a:t>
            </a:r>
            <a:r>
              <a:rPr dirty="0" sz="1500" spc="-55" b="1" i="1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represents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drop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of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bottom</a:t>
            </a:r>
            <a:r>
              <a:rPr dirty="0" sz="1500" spc="-6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plate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of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depletion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region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once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JFET</a:t>
            </a:r>
            <a:r>
              <a:rPr dirty="0" sz="1500" spc="-7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region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pinches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off.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6510" y="5548376"/>
            <a:ext cx="53689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 b="1" i="1">
                <a:latin typeface="Times New Roman"/>
                <a:cs typeface="Times New Roman"/>
              </a:rPr>
              <a:t>Wdep4</a:t>
            </a:r>
            <a:r>
              <a:rPr dirty="0" sz="1500" spc="-50" b="1" i="1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is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post-</a:t>
            </a:r>
            <a:r>
              <a:rPr dirty="0" sz="1500" spc="-10">
                <a:latin typeface="Times New Roman"/>
                <a:cs typeface="Times New Roman"/>
              </a:rPr>
              <a:t>pinchoff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depletion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controlled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by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Nepi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and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limited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by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the </a:t>
            </a:r>
            <a:r>
              <a:rPr dirty="0" sz="1500" spc="-10">
                <a:latin typeface="Times New Roman"/>
                <a:cs typeface="Times New Roman"/>
              </a:rPr>
              <a:t>thickness</a:t>
            </a:r>
            <a:r>
              <a:rPr dirty="0" sz="1500" spc="-5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of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20">
                <a:latin typeface="Times New Roman"/>
                <a:cs typeface="Times New Roman"/>
              </a:rPr>
              <a:t>Epi.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25111" y="5519927"/>
            <a:ext cx="481965" cy="463550"/>
            <a:chOff x="4325111" y="5519927"/>
            <a:chExt cx="481965" cy="463550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5111" y="5519927"/>
              <a:ext cx="481584" cy="46329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367663" y="5539967"/>
              <a:ext cx="396875" cy="379095"/>
            </a:xfrm>
            <a:custGeom>
              <a:avLst/>
              <a:gdLst/>
              <a:ahLst/>
              <a:cxnLst/>
              <a:rect l="l" t="t" r="r" b="b"/>
              <a:pathLst>
                <a:path w="396875" h="379095">
                  <a:moveTo>
                    <a:pt x="333162" y="0"/>
                  </a:moveTo>
                  <a:lnTo>
                    <a:pt x="63116" y="0"/>
                  </a:lnTo>
                  <a:lnTo>
                    <a:pt x="38548" y="4960"/>
                  </a:lnTo>
                  <a:lnTo>
                    <a:pt x="18486" y="18486"/>
                  </a:lnTo>
                  <a:lnTo>
                    <a:pt x="4960" y="38549"/>
                  </a:lnTo>
                  <a:lnTo>
                    <a:pt x="0" y="63116"/>
                  </a:lnTo>
                  <a:lnTo>
                    <a:pt x="0" y="315572"/>
                  </a:lnTo>
                  <a:lnTo>
                    <a:pt x="4960" y="340140"/>
                  </a:lnTo>
                  <a:lnTo>
                    <a:pt x="18486" y="360202"/>
                  </a:lnTo>
                  <a:lnTo>
                    <a:pt x="38548" y="373728"/>
                  </a:lnTo>
                  <a:lnTo>
                    <a:pt x="63116" y="378688"/>
                  </a:lnTo>
                  <a:lnTo>
                    <a:pt x="333162" y="378688"/>
                  </a:lnTo>
                  <a:lnTo>
                    <a:pt x="357730" y="373728"/>
                  </a:lnTo>
                  <a:lnTo>
                    <a:pt x="377793" y="360202"/>
                  </a:lnTo>
                  <a:lnTo>
                    <a:pt x="391319" y="340140"/>
                  </a:lnTo>
                  <a:lnTo>
                    <a:pt x="396279" y="315572"/>
                  </a:lnTo>
                  <a:lnTo>
                    <a:pt x="396279" y="63116"/>
                  </a:lnTo>
                  <a:lnTo>
                    <a:pt x="391319" y="38549"/>
                  </a:lnTo>
                  <a:lnTo>
                    <a:pt x="377793" y="18486"/>
                  </a:lnTo>
                  <a:lnTo>
                    <a:pt x="357730" y="4960"/>
                  </a:lnTo>
                  <a:lnTo>
                    <a:pt x="333162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31106" y="1350795"/>
            <a:ext cx="3792699" cy="2562365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0360500" y="2082039"/>
            <a:ext cx="1524000" cy="1524000"/>
            <a:chOff x="10360500" y="2082039"/>
            <a:chExt cx="1524000" cy="152400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0500" y="2082039"/>
              <a:ext cx="1523602" cy="152360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0369339" y="2762139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 h="0">
                  <a:moveTo>
                    <a:pt x="0" y="0"/>
                  </a:moveTo>
                  <a:lnTo>
                    <a:pt x="71101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369340" y="3186094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 h="0">
                  <a:moveTo>
                    <a:pt x="0" y="0"/>
                  </a:moveTo>
                  <a:lnTo>
                    <a:pt x="71101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0322400" y="1811020"/>
            <a:ext cx="1238250" cy="91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105">
              <a:lnSpc>
                <a:spcPts val="19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Doping</a:t>
            </a:r>
            <a:endParaRPr sz="1600">
              <a:latin typeface="Arial"/>
              <a:cs typeface="Arial"/>
            </a:endParaRPr>
          </a:p>
          <a:p>
            <a:pPr algn="r" marR="30480">
              <a:lnSpc>
                <a:spcPts val="1530"/>
              </a:lnSpc>
              <a:tabLst>
                <a:tab pos="710565" algn="l"/>
              </a:tabLst>
            </a:pPr>
            <a:r>
              <a:rPr dirty="0" u="sng" baseline="8547" sz="19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8547" sz="1950" spc="750">
                <a:latin typeface="Times New Roman"/>
                <a:cs typeface="Times New Roman"/>
              </a:rPr>
              <a:t> </a:t>
            </a:r>
            <a:r>
              <a:rPr dirty="0" baseline="8547" sz="1950" i="1">
                <a:latin typeface="Times New Roman"/>
                <a:cs typeface="Times New Roman"/>
              </a:rPr>
              <a:t>W</a:t>
            </a:r>
            <a:r>
              <a:rPr dirty="0" sz="900" i="1">
                <a:latin typeface="Times New Roman"/>
                <a:cs typeface="Times New Roman"/>
              </a:rPr>
              <a:t>dep1</a:t>
            </a:r>
            <a:endParaRPr sz="900">
              <a:latin typeface="Times New Roman"/>
              <a:cs typeface="Times New Roman"/>
            </a:endParaRPr>
          </a:p>
          <a:p>
            <a:pPr algn="r" marR="38735">
              <a:lnSpc>
                <a:spcPts val="1550"/>
              </a:lnSpc>
              <a:tabLst>
                <a:tab pos="710565" algn="l"/>
              </a:tabLst>
            </a:pPr>
            <a:r>
              <a:rPr dirty="0" u="sng" baseline="8547" sz="19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8547" sz="1950">
                <a:latin typeface="Times New Roman"/>
                <a:cs typeface="Times New Roman"/>
              </a:rPr>
              <a:t> </a:t>
            </a:r>
            <a:r>
              <a:rPr dirty="0" baseline="8547" sz="1950" i="1">
                <a:latin typeface="Times New Roman"/>
                <a:cs typeface="Times New Roman"/>
              </a:rPr>
              <a:t>W</a:t>
            </a:r>
            <a:r>
              <a:rPr dirty="0" sz="900" i="1">
                <a:latin typeface="Times New Roman"/>
                <a:cs typeface="Times New Roman"/>
              </a:rPr>
              <a:t>dep2</a:t>
            </a:r>
            <a:endParaRPr sz="900">
              <a:latin typeface="Times New Roman"/>
              <a:cs typeface="Times New Roman"/>
            </a:endParaRPr>
          </a:p>
          <a:p>
            <a:pPr algn="r" marR="47625">
              <a:lnSpc>
                <a:spcPct val="100000"/>
              </a:lnSpc>
              <a:spcBef>
                <a:spcPts val="455"/>
              </a:spcBef>
            </a:pPr>
            <a:r>
              <a:rPr dirty="0" baseline="8547" sz="1950" spc="-15" i="1">
                <a:latin typeface="Times New Roman"/>
                <a:cs typeface="Times New Roman"/>
              </a:rPr>
              <a:t>W</a:t>
            </a:r>
            <a:r>
              <a:rPr dirty="0" sz="900" spc="-10" i="1">
                <a:latin typeface="Times New Roman"/>
                <a:cs typeface="Times New Roman"/>
              </a:rPr>
              <a:t>dep3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076280" y="2854959"/>
            <a:ext cx="4400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8547" sz="1950" spc="-15" i="1">
                <a:latin typeface="Times New Roman"/>
                <a:cs typeface="Times New Roman"/>
              </a:rPr>
              <a:t>W</a:t>
            </a:r>
            <a:r>
              <a:rPr dirty="0" sz="900" spc="-10" i="1">
                <a:latin typeface="Times New Roman"/>
                <a:cs typeface="Times New Roman"/>
              </a:rPr>
              <a:t>dep4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22278" y="1817623"/>
            <a:ext cx="310515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 marR="5080" indent="-2540">
              <a:lnSpc>
                <a:spcPct val="142200"/>
              </a:lnSpc>
              <a:spcBef>
                <a:spcPts val="100"/>
              </a:spcBef>
            </a:pPr>
            <a:r>
              <a:rPr dirty="0" sz="900" spc="-25">
                <a:solidFill>
                  <a:srgbClr val="FF0000"/>
                </a:solidFill>
                <a:latin typeface="Arial"/>
                <a:cs typeface="Arial"/>
              </a:rPr>
              <a:t>Cox </a:t>
            </a:r>
            <a:r>
              <a:rPr dirty="0" sz="900" spc="-20">
                <a:solidFill>
                  <a:srgbClr val="FF0000"/>
                </a:solidFill>
                <a:latin typeface="Arial"/>
                <a:cs typeface="Arial"/>
              </a:rPr>
              <a:t>Cdep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878295" y="1835562"/>
            <a:ext cx="685800" cy="895350"/>
            <a:chOff x="7878295" y="1835562"/>
            <a:chExt cx="685800" cy="895350"/>
          </a:xfrm>
        </p:grpSpPr>
        <p:sp>
          <p:nvSpPr>
            <p:cNvPr id="29" name="object 29" descr=""/>
            <p:cNvSpPr/>
            <p:nvPr/>
          </p:nvSpPr>
          <p:spPr>
            <a:xfrm>
              <a:off x="7890995" y="1848262"/>
              <a:ext cx="660400" cy="869950"/>
            </a:xfrm>
            <a:custGeom>
              <a:avLst/>
              <a:gdLst/>
              <a:ahLst/>
              <a:cxnLst/>
              <a:rect l="l" t="t" r="r" b="b"/>
              <a:pathLst>
                <a:path w="660400" h="869950">
                  <a:moveTo>
                    <a:pt x="0" y="0"/>
                  </a:moveTo>
                  <a:lnTo>
                    <a:pt x="660228" y="0"/>
                  </a:lnTo>
                  <a:lnTo>
                    <a:pt x="660228" y="869722"/>
                  </a:lnTo>
                  <a:lnTo>
                    <a:pt x="0" y="86972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19535" y="1953003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19535" y="2003795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122707" y="2156156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125884" y="2197421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176653" y="1851441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1" y="1015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179845" y="2006969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1" y="1015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179845" y="2051408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1" y="1015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183018" y="220377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1" y="10157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114226" y="2102196"/>
              <a:ext cx="149860" cy="135890"/>
            </a:xfrm>
            <a:custGeom>
              <a:avLst/>
              <a:gdLst/>
              <a:ahLst/>
              <a:cxnLst/>
              <a:rect l="l" t="t" r="r" b="b"/>
              <a:pathLst>
                <a:path w="149859" h="135889">
                  <a:moveTo>
                    <a:pt x="126096" y="16822"/>
                  </a:moveTo>
                  <a:lnTo>
                    <a:pt x="0" y="130962"/>
                  </a:lnTo>
                  <a:lnTo>
                    <a:pt x="4262" y="135670"/>
                  </a:lnTo>
                  <a:lnTo>
                    <a:pt x="130358" y="21530"/>
                  </a:lnTo>
                  <a:lnTo>
                    <a:pt x="130581" y="17045"/>
                  </a:lnTo>
                  <a:lnTo>
                    <a:pt x="126096" y="16822"/>
                  </a:lnTo>
                  <a:close/>
                </a:path>
                <a:path w="149859" h="135889">
                  <a:moveTo>
                    <a:pt x="143689" y="14691"/>
                  </a:moveTo>
                  <a:lnTo>
                    <a:pt x="128451" y="14691"/>
                  </a:lnTo>
                  <a:lnTo>
                    <a:pt x="132712" y="19399"/>
                  </a:lnTo>
                  <a:lnTo>
                    <a:pt x="130358" y="21530"/>
                  </a:lnTo>
                  <a:lnTo>
                    <a:pt x="128795" y="52922"/>
                  </a:lnTo>
                  <a:lnTo>
                    <a:pt x="143689" y="14691"/>
                  </a:lnTo>
                  <a:close/>
                </a:path>
                <a:path w="149859" h="135889">
                  <a:moveTo>
                    <a:pt x="128451" y="14691"/>
                  </a:moveTo>
                  <a:lnTo>
                    <a:pt x="126096" y="16822"/>
                  </a:lnTo>
                  <a:lnTo>
                    <a:pt x="130581" y="17045"/>
                  </a:lnTo>
                  <a:lnTo>
                    <a:pt x="130358" y="21530"/>
                  </a:lnTo>
                  <a:lnTo>
                    <a:pt x="132712" y="19399"/>
                  </a:lnTo>
                  <a:lnTo>
                    <a:pt x="128451" y="14691"/>
                  </a:lnTo>
                  <a:close/>
                </a:path>
                <a:path w="149859" h="135889">
                  <a:moveTo>
                    <a:pt x="149412" y="0"/>
                  </a:moveTo>
                  <a:lnTo>
                    <a:pt x="94705" y="15260"/>
                  </a:lnTo>
                  <a:lnTo>
                    <a:pt x="126096" y="16822"/>
                  </a:lnTo>
                  <a:lnTo>
                    <a:pt x="128451" y="14691"/>
                  </a:lnTo>
                  <a:lnTo>
                    <a:pt x="143689" y="14691"/>
                  </a:lnTo>
                  <a:lnTo>
                    <a:pt x="149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 spc="-25">
                <a:latin typeface="Verdana"/>
                <a:cs typeface="Verdana"/>
              </a:rPr>
              <a:t>Gate-</a:t>
            </a:r>
            <a:r>
              <a:rPr dirty="0" sz="1900" spc="-30">
                <a:latin typeface="Verdana"/>
                <a:cs typeface="Verdana"/>
              </a:rPr>
              <a:t>to-</a:t>
            </a:r>
            <a:r>
              <a:rPr dirty="0" sz="1900">
                <a:latin typeface="Verdana"/>
                <a:cs typeface="Verdana"/>
              </a:rPr>
              <a:t>Source</a:t>
            </a:r>
            <a:r>
              <a:rPr dirty="0" sz="1900" spc="-11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parasitic</a:t>
            </a:r>
            <a:r>
              <a:rPr dirty="0" sz="1900" spc="-11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Capacitance</a:t>
            </a:r>
            <a:r>
              <a:rPr dirty="0" sz="1900" spc="-105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lvl="1" marL="941705" marR="144780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>
                <a:latin typeface="Verdana"/>
                <a:cs typeface="Verdana"/>
              </a:rPr>
              <a:t>Gate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poly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overlap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N</a:t>
            </a:r>
            <a:r>
              <a:rPr dirty="0" baseline="22222" sz="1500">
                <a:latin typeface="Verdana"/>
                <a:cs typeface="Verdana"/>
              </a:rPr>
              <a:t>+</a:t>
            </a:r>
            <a:r>
              <a:rPr dirty="0" baseline="22222" sz="1500" spc="142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source,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source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metal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overlap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gate </a:t>
            </a:r>
            <a:r>
              <a:rPr dirty="0" sz="1500" spc="-40">
                <a:latin typeface="Verdana"/>
                <a:cs typeface="Verdana"/>
              </a:rPr>
              <a:t>poly,</a:t>
            </a:r>
            <a:r>
              <a:rPr dirty="0" sz="1500" spc="-5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etc.</a:t>
            </a:r>
            <a:endParaRPr sz="1500">
              <a:latin typeface="Verdana"/>
              <a:cs typeface="Verdana"/>
            </a:endParaRPr>
          </a:p>
          <a:p>
            <a:pPr lvl="1" marL="941705" marR="766445" indent="-2413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5">
                <a:latin typeface="Verdana"/>
                <a:cs typeface="Verdana"/>
              </a:rPr>
              <a:t>Parameterized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layout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configuration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device process.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244205" y="1011022"/>
            <a:ext cx="4627245" cy="4422140"/>
            <a:chOff x="7244205" y="1011022"/>
            <a:chExt cx="4627245" cy="4422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4205" y="1011022"/>
              <a:ext cx="4626872" cy="44220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2896" y="3816095"/>
              <a:ext cx="390144" cy="6918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735324" y="3835294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253932" y="0"/>
                  </a:moveTo>
                  <a:lnTo>
                    <a:pt x="50787" y="0"/>
                  </a:lnTo>
                  <a:lnTo>
                    <a:pt x="31018" y="3991"/>
                  </a:lnTo>
                  <a:lnTo>
                    <a:pt x="14875" y="14875"/>
                  </a:lnTo>
                  <a:lnTo>
                    <a:pt x="3991" y="31018"/>
                  </a:lnTo>
                  <a:lnTo>
                    <a:pt x="0" y="50787"/>
                  </a:lnTo>
                  <a:lnTo>
                    <a:pt x="0" y="558652"/>
                  </a:lnTo>
                  <a:lnTo>
                    <a:pt x="3991" y="578421"/>
                  </a:lnTo>
                  <a:lnTo>
                    <a:pt x="14875" y="594564"/>
                  </a:lnTo>
                  <a:lnTo>
                    <a:pt x="31018" y="605448"/>
                  </a:lnTo>
                  <a:lnTo>
                    <a:pt x="50787" y="609439"/>
                  </a:lnTo>
                  <a:lnTo>
                    <a:pt x="253932" y="609439"/>
                  </a:lnTo>
                  <a:lnTo>
                    <a:pt x="273701" y="605448"/>
                  </a:lnTo>
                  <a:lnTo>
                    <a:pt x="289844" y="594564"/>
                  </a:lnTo>
                  <a:lnTo>
                    <a:pt x="300728" y="578421"/>
                  </a:lnTo>
                  <a:lnTo>
                    <a:pt x="304719" y="558652"/>
                  </a:lnTo>
                  <a:lnTo>
                    <a:pt x="304719" y="50787"/>
                  </a:lnTo>
                  <a:lnTo>
                    <a:pt x="300728" y="31018"/>
                  </a:lnTo>
                  <a:lnTo>
                    <a:pt x="289844" y="14875"/>
                  </a:lnTo>
                  <a:lnTo>
                    <a:pt x="273701" y="3991"/>
                  </a:lnTo>
                  <a:lnTo>
                    <a:pt x="253932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6192" y="1600677"/>
              <a:ext cx="260282" cy="34357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>
                <a:latin typeface="Verdana"/>
                <a:cs typeface="Verdana"/>
              </a:rPr>
              <a:t>Gate</a:t>
            </a:r>
            <a:r>
              <a:rPr dirty="0" sz="1900" spc="-13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Resistance</a:t>
            </a:r>
            <a:r>
              <a:rPr dirty="0" sz="1900" spc="-125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lvl="1" marL="942340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0">
                <a:latin typeface="Verdana"/>
                <a:cs typeface="Verdana"/>
              </a:rPr>
              <a:t>Resistance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from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gate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poly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metal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buses.</a:t>
            </a:r>
            <a:endParaRPr sz="1500">
              <a:latin typeface="Verdana"/>
              <a:cs typeface="Verdana"/>
            </a:endParaRPr>
          </a:p>
          <a:p>
            <a:pPr lvl="1" marL="941705" marR="766445" indent="-241300">
              <a:lnSpc>
                <a:spcPts val="1680"/>
              </a:lnSpc>
              <a:spcBef>
                <a:spcPts val="565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5">
                <a:latin typeface="Verdana"/>
                <a:cs typeface="Verdana"/>
              </a:rPr>
              <a:t>Parameterized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layout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configuration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device process.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2711" y="3614927"/>
              <a:ext cx="795527" cy="3870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024307" y="3632146"/>
              <a:ext cx="711200" cy="304800"/>
            </a:xfrm>
            <a:custGeom>
              <a:avLst/>
              <a:gdLst/>
              <a:ahLst/>
              <a:cxnLst/>
              <a:rect l="l" t="t" r="r" b="b"/>
              <a:pathLst>
                <a:path w="711200" h="304800">
                  <a:moveTo>
                    <a:pt x="660227" y="0"/>
                  </a:moveTo>
                  <a:lnTo>
                    <a:pt x="50788" y="0"/>
                  </a:lnTo>
                  <a:lnTo>
                    <a:pt x="31019" y="3991"/>
                  </a:lnTo>
                  <a:lnTo>
                    <a:pt x="14875" y="14875"/>
                  </a:lnTo>
                  <a:lnTo>
                    <a:pt x="3991" y="31019"/>
                  </a:lnTo>
                  <a:lnTo>
                    <a:pt x="0" y="50788"/>
                  </a:lnTo>
                  <a:lnTo>
                    <a:pt x="0" y="253932"/>
                  </a:lnTo>
                  <a:lnTo>
                    <a:pt x="3991" y="273702"/>
                  </a:lnTo>
                  <a:lnTo>
                    <a:pt x="14875" y="289845"/>
                  </a:lnTo>
                  <a:lnTo>
                    <a:pt x="31019" y="300730"/>
                  </a:lnTo>
                  <a:lnTo>
                    <a:pt x="50788" y="304721"/>
                  </a:lnTo>
                  <a:lnTo>
                    <a:pt x="660227" y="304721"/>
                  </a:lnTo>
                  <a:lnTo>
                    <a:pt x="679996" y="300730"/>
                  </a:lnTo>
                  <a:lnTo>
                    <a:pt x="696139" y="289845"/>
                  </a:lnTo>
                  <a:lnTo>
                    <a:pt x="707023" y="273702"/>
                  </a:lnTo>
                  <a:lnTo>
                    <a:pt x="711014" y="253932"/>
                  </a:lnTo>
                  <a:lnTo>
                    <a:pt x="711014" y="50788"/>
                  </a:lnTo>
                  <a:lnTo>
                    <a:pt x="707023" y="31019"/>
                  </a:lnTo>
                  <a:lnTo>
                    <a:pt x="696139" y="14875"/>
                  </a:lnTo>
                  <a:lnTo>
                    <a:pt x="679996" y="3991"/>
                  </a:lnTo>
                  <a:lnTo>
                    <a:pt x="660227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502" y="1092809"/>
              <a:ext cx="217319" cy="40629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1013" y="4444734"/>
            <a:ext cx="629793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900">
                <a:latin typeface="Verdana"/>
                <a:cs typeface="Verdana"/>
              </a:rPr>
              <a:t>Body</a:t>
            </a:r>
            <a:r>
              <a:rPr dirty="0" sz="1900" spc="-1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Diode</a:t>
            </a:r>
            <a:r>
              <a:rPr dirty="0" sz="1900" spc="-114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:</a:t>
            </a:r>
            <a:endParaRPr sz="1900">
              <a:latin typeface="Verdana"/>
              <a:cs typeface="Verdana"/>
            </a:endParaRPr>
          </a:p>
          <a:p>
            <a:pPr lvl="1" marL="941705" marR="111760" indent="-2413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>
                <a:latin typeface="Verdana"/>
                <a:cs typeface="Verdana"/>
              </a:rPr>
              <a:t>A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physical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diode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model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with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reverse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recovery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effects proposed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by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65">
                <a:latin typeface="Verdana"/>
                <a:cs typeface="Verdana"/>
              </a:rPr>
              <a:t>P.O. </a:t>
            </a:r>
            <a:r>
              <a:rPr dirty="0" sz="1500" spc="-20">
                <a:latin typeface="Verdana"/>
                <a:cs typeface="Verdana"/>
              </a:rPr>
              <a:t>Lauritzen,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etc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[10]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has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been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extended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include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layout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scaling.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114031" y="886967"/>
            <a:ext cx="4910455" cy="4676140"/>
            <a:chOff x="7114031" y="886967"/>
            <a:chExt cx="4910455" cy="46761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6495" y="2801111"/>
              <a:ext cx="591311" cy="7924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868367" y="2819558"/>
              <a:ext cx="508000" cy="711200"/>
            </a:xfrm>
            <a:custGeom>
              <a:avLst/>
              <a:gdLst/>
              <a:ahLst/>
              <a:cxnLst/>
              <a:rect l="l" t="t" r="r" b="b"/>
              <a:pathLst>
                <a:path w="508000" h="711200">
                  <a:moveTo>
                    <a:pt x="423222" y="0"/>
                  </a:moveTo>
                  <a:lnTo>
                    <a:pt x="84645" y="0"/>
                  </a:lnTo>
                  <a:lnTo>
                    <a:pt x="51697" y="6652"/>
                  </a:lnTo>
                  <a:lnTo>
                    <a:pt x="24791" y="24792"/>
                  </a:lnTo>
                  <a:lnTo>
                    <a:pt x="6651" y="51698"/>
                  </a:lnTo>
                  <a:lnTo>
                    <a:pt x="0" y="84646"/>
                  </a:lnTo>
                  <a:lnTo>
                    <a:pt x="0" y="626369"/>
                  </a:lnTo>
                  <a:lnTo>
                    <a:pt x="6651" y="659317"/>
                  </a:lnTo>
                  <a:lnTo>
                    <a:pt x="24791" y="686222"/>
                  </a:lnTo>
                  <a:lnTo>
                    <a:pt x="51697" y="704362"/>
                  </a:lnTo>
                  <a:lnTo>
                    <a:pt x="84645" y="711014"/>
                  </a:lnTo>
                  <a:lnTo>
                    <a:pt x="423222" y="711014"/>
                  </a:lnTo>
                  <a:lnTo>
                    <a:pt x="456170" y="704362"/>
                  </a:lnTo>
                  <a:lnTo>
                    <a:pt x="483075" y="686222"/>
                  </a:lnTo>
                  <a:lnTo>
                    <a:pt x="501216" y="659317"/>
                  </a:lnTo>
                  <a:lnTo>
                    <a:pt x="507867" y="626369"/>
                  </a:lnTo>
                  <a:lnTo>
                    <a:pt x="507867" y="84646"/>
                  </a:lnTo>
                  <a:lnTo>
                    <a:pt x="501216" y="51698"/>
                  </a:lnTo>
                  <a:lnTo>
                    <a:pt x="483075" y="24792"/>
                  </a:lnTo>
                  <a:lnTo>
                    <a:pt x="456170" y="6652"/>
                  </a:lnTo>
                  <a:lnTo>
                    <a:pt x="423222" y="0"/>
                  </a:lnTo>
                  <a:close/>
                </a:path>
              </a:pathLst>
            </a:custGeom>
            <a:solidFill>
              <a:srgbClr val="F2B182">
                <a:alpha val="250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713812" y="989081"/>
            <a:ext cx="5781040" cy="3131820"/>
            <a:chOff x="713812" y="989081"/>
            <a:chExt cx="5781040" cy="313182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5632" y="2108545"/>
              <a:ext cx="438034" cy="26045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6192" y="2514838"/>
              <a:ext cx="260452" cy="43803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Arial"/>
                <a:cs typeface="Arial"/>
              </a:rPr>
              <a:t>Outline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0862310" cy="2259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Introduction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Physical,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Scalable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SPICE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Modeling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Modern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Power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SiC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MOSFET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Trench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IGBT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Arial"/>
                <a:cs typeface="Arial"/>
              </a:rPr>
              <a:t>Conclusion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3812" y="886967"/>
            <a:ext cx="11310620" cy="4676140"/>
            <a:chOff x="713812" y="886967"/>
            <a:chExt cx="11310620" cy="46761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4031" y="886967"/>
              <a:ext cx="4910328" cy="46756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812" y="989081"/>
              <a:ext cx="5780653" cy="31317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55997" y="5505703"/>
            <a:ext cx="1858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"/>
                <a:cs typeface="Arial"/>
              </a:rPr>
              <a:t>Published</a:t>
            </a:r>
            <a:r>
              <a:rPr dirty="0" sz="1500" spc="-1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APEC</a:t>
            </a:r>
            <a:r>
              <a:rPr dirty="0" sz="1500" spc="-20">
                <a:latin typeface="Arial"/>
                <a:cs typeface="Arial"/>
              </a:rPr>
              <a:t> 2017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11013" y="4444734"/>
            <a:ext cx="6873240" cy="1524000"/>
          </a:xfrm>
          <a:custGeom>
            <a:avLst/>
            <a:gdLst/>
            <a:ahLst/>
            <a:cxnLst/>
            <a:rect l="l" t="t" r="r" b="b"/>
            <a:pathLst>
              <a:path w="6873240" h="1524000">
                <a:moveTo>
                  <a:pt x="6872665" y="0"/>
                </a:moveTo>
                <a:lnTo>
                  <a:pt x="0" y="0"/>
                </a:lnTo>
                <a:lnTo>
                  <a:pt x="0" y="1523603"/>
                </a:lnTo>
                <a:lnTo>
                  <a:pt x="6872665" y="1523603"/>
                </a:lnTo>
                <a:lnTo>
                  <a:pt x="6872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11013" y="4444734"/>
            <a:ext cx="6873240" cy="15240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332740" indent="-2413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Verdana"/>
                <a:cs typeface="Verdana"/>
              </a:rPr>
              <a:t>Thermal </a:t>
            </a:r>
            <a:r>
              <a:rPr dirty="0" sz="1600" spc="-10">
                <a:latin typeface="Verdana"/>
                <a:cs typeface="Verdana"/>
              </a:rPr>
              <a:t>Effects:</a:t>
            </a:r>
            <a:endParaRPr sz="1600">
              <a:latin typeface="Verdana"/>
              <a:cs typeface="Verdana"/>
            </a:endParaRPr>
          </a:p>
          <a:p>
            <a:pPr lvl="1" marL="941705" marR="127000" indent="-2413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20">
                <a:latin typeface="Verdana"/>
                <a:cs typeface="Verdana"/>
              </a:rPr>
              <a:t>Scalable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Cauer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network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is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implemented,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including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ambient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self-</a:t>
            </a:r>
            <a:r>
              <a:rPr dirty="0" sz="1500" spc="-10">
                <a:latin typeface="Verdana"/>
                <a:cs typeface="Verdana"/>
              </a:rPr>
              <a:t>heating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for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channel,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drift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region,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body</a:t>
            </a:r>
            <a:r>
              <a:rPr dirty="0" sz="1500" spc="-10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diode.</a:t>
            </a:r>
            <a:endParaRPr sz="1500">
              <a:latin typeface="Verdana"/>
              <a:cs typeface="Verdana"/>
            </a:endParaRPr>
          </a:p>
          <a:p>
            <a:pPr marL="332740" indent="-2413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Verdana"/>
                <a:cs typeface="Verdana"/>
              </a:rPr>
              <a:t>Package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parasitics</a:t>
            </a:r>
            <a:endParaRPr sz="1600">
              <a:latin typeface="Verdana"/>
              <a:cs typeface="Verdana"/>
            </a:endParaRPr>
          </a:p>
          <a:p>
            <a:pPr lvl="1" marL="942340" indent="-2413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41705" algn="l"/>
                <a:tab pos="942340" algn="l"/>
              </a:tabLst>
            </a:pPr>
            <a:r>
              <a:rPr dirty="0" sz="1500" spc="-10">
                <a:latin typeface="Verdana"/>
                <a:cs typeface="Verdana"/>
              </a:rPr>
              <a:t>Included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model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for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discrete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packaged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components.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95167" y="876961"/>
            <a:ext cx="6218555" cy="3136265"/>
            <a:chOff x="495167" y="876961"/>
            <a:chExt cx="6218555" cy="3136265"/>
          </a:xfrm>
        </p:grpSpPr>
        <p:sp>
          <p:nvSpPr>
            <p:cNvPr id="10" name="object 10" descr=""/>
            <p:cNvSpPr/>
            <p:nvPr/>
          </p:nvSpPr>
          <p:spPr>
            <a:xfrm>
              <a:off x="507867" y="889661"/>
              <a:ext cx="6193155" cy="3110865"/>
            </a:xfrm>
            <a:custGeom>
              <a:avLst/>
              <a:gdLst/>
              <a:ahLst/>
              <a:cxnLst/>
              <a:rect l="l" t="t" r="r" b="b"/>
              <a:pathLst>
                <a:path w="6193155" h="3110865">
                  <a:moveTo>
                    <a:pt x="3096271" y="0"/>
                  </a:moveTo>
                  <a:lnTo>
                    <a:pt x="2799761" y="999476"/>
                  </a:lnTo>
                  <a:lnTo>
                    <a:pt x="1548136" y="208376"/>
                  </a:lnTo>
                  <a:lnTo>
                    <a:pt x="2286195" y="1148420"/>
                  </a:lnTo>
                  <a:lnTo>
                    <a:pt x="414820" y="777673"/>
                  </a:lnTo>
                  <a:lnTo>
                    <a:pt x="1989686" y="1406399"/>
                  </a:lnTo>
                  <a:lnTo>
                    <a:pt x="0" y="1555344"/>
                  </a:lnTo>
                  <a:lnTo>
                    <a:pt x="1989686" y="1704289"/>
                  </a:lnTo>
                  <a:lnTo>
                    <a:pt x="414820" y="2333016"/>
                  </a:lnTo>
                  <a:lnTo>
                    <a:pt x="2286195" y="1962268"/>
                  </a:lnTo>
                  <a:lnTo>
                    <a:pt x="1548136" y="2902313"/>
                  </a:lnTo>
                  <a:lnTo>
                    <a:pt x="2799761" y="2111213"/>
                  </a:lnTo>
                  <a:lnTo>
                    <a:pt x="3096271" y="3110689"/>
                  </a:lnTo>
                  <a:lnTo>
                    <a:pt x="3392780" y="2111213"/>
                  </a:lnTo>
                  <a:lnTo>
                    <a:pt x="4644406" y="2902313"/>
                  </a:lnTo>
                  <a:lnTo>
                    <a:pt x="3906347" y="1962268"/>
                  </a:lnTo>
                  <a:lnTo>
                    <a:pt x="5777722" y="2333016"/>
                  </a:lnTo>
                  <a:lnTo>
                    <a:pt x="4202856" y="1704289"/>
                  </a:lnTo>
                  <a:lnTo>
                    <a:pt x="6192542" y="1555344"/>
                  </a:lnTo>
                  <a:lnTo>
                    <a:pt x="4202856" y="1406399"/>
                  </a:lnTo>
                  <a:lnTo>
                    <a:pt x="5777722" y="777673"/>
                  </a:lnTo>
                  <a:lnTo>
                    <a:pt x="3906347" y="1148420"/>
                  </a:lnTo>
                  <a:lnTo>
                    <a:pt x="4644406" y="208376"/>
                  </a:lnTo>
                  <a:lnTo>
                    <a:pt x="3392780" y="999476"/>
                  </a:lnTo>
                  <a:lnTo>
                    <a:pt x="3096271" y="0"/>
                  </a:lnTo>
                  <a:close/>
                </a:path>
              </a:pathLst>
            </a:custGeom>
            <a:solidFill>
              <a:srgbClr val="FF0000">
                <a:alpha val="670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07867" y="889661"/>
              <a:ext cx="6193155" cy="3110865"/>
            </a:xfrm>
            <a:custGeom>
              <a:avLst/>
              <a:gdLst/>
              <a:ahLst/>
              <a:cxnLst/>
              <a:rect l="l" t="t" r="r" b="b"/>
              <a:pathLst>
                <a:path w="6193155" h="3110865">
                  <a:moveTo>
                    <a:pt x="0" y="1555344"/>
                  </a:moveTo>
                  <a:lnTo>
                    <a:pt x="1989686" y="1406399"/>
                  </a:lnTo>
                  <a:lnTo>
                    <a:pt x="414820" y="777672"/>
                  </a:lnTo>
                  <a:lnTo>
                    <a:pt x="2286196" y="1148420"/>
                  </a:lnTo>
                  <a:lnTo>
                    <a:pt x="1548136" y="208376"/>
                  </a:lnTo>
                  <a:lnTo>
                    <a:pt x="2799762" y="999475"/>
                  </a:lnTo>
                  <a:lnTo>
                    <a:pt x="3096271" y="0"/>
                  </a:lnTo>
                  <a:lnTo>
                    <a:pt x="3392781" y="999475"/>
                  </a:lnTo>
                  <a:lnTo>
                    <a:pt x="4644407" y="208376"/>
                  </a:lnTo>
                  <a:lnTo>
                    <a:pt x="3906347" y="1148420"/>
                  </a:lnTo>
                  <a:lnTo>
                    <a:pt x="5777722" y="777672"/>
                  </a:lnTo>
                  <a:lnTo>
                    <a:pt x="4202857" y="1406399"/>
                  </a:lnTo>
                  <a:lnTo>
                    <a:pt x="6192543" y="1555344"/>
                  </a:lnTo>
                  <a:lnTo>
                    <a:pt x="4202857" y="1704289"/>
                  </a:lnTo>
                  <a:lnTo>
                    <a:pt x="5777722" y="2333017"/>
                  </a:lnTo>
                  <a:lnTo>
                    <a:pt x="3906347" y="1962268"/>
                  </a:lnTo>
                  <a:lnTo>
                    <a:pt x="4644407" y="2902313"/>
                  </a:lnTo>
                  <a:lnTo>
                    <a:pt x="3392781" y="2111213"/>
                  </a:lnTo>
                  <a:lnTo>
                    <a:pt x="3096271" y="3110689"/>
                  </a:lnTo>
                  <a:lnTo>
                    <a:pt x="2799762" y="2111213"/>
                  </a:lnTo>
                  <a:lnTo>
                    <a:pt x="1548136" y="2902313"/>
                  </a:lnTo>
                  <a:lnTo>
                    <a:pt x="2286196" y="1962268"/>
                  </a:lnTo>
                  <a:lnTo>
                    <a:pt x="414820" y="2333017"/>
                  </a:lnTo>
                  <a:lnTo>
                    <a:pt x="1989686" y="1704289"/>
                  </a:lnTo>
                  <a:lnTo>
                    <a:pt x="0" y="1555344"/>
                  </a:lnTo>
                  <a:close/>
                </a:path>
              </a:pathLst>
            </a:custGeom>
            <a:ln w="25400">
              <a:solidFill>
                <a:srgbClr val="006D6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4816" y="3883941"/>
            <a:ext cx="3632835" cy="224028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1440" marR="175895">
              <a:lnSpc>
                <a:spcPct val="97900"/>
              </a:lnSpc>
              <a:spcBef>
                <a:spcPts val="300"/>
              </a:spcBef>
            </a:pPr>
            <a:r>
              <a:rPr dirty="0" sz="1900">
                <a:latin typeface="Arial"/>
                <a:cs typeface="Arial"/>
              </a:rPr>
              <a:t>All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parasitic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capacitance,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linear </a:t>
            </a:r>
            <a:r>
              <a:rPr dirty="0" sz="1900">
                <a:latin typeface="Arial"/>
                <a:cs typeface="Arial"/>
              </a:rPr>
              <a:t>and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nonlinear,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from</a:t>
            </a:r>
            <a:r>
              <a:rPr dirty="0" sz="1900" spc="-8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the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non- </a:t>
            </a:r>
            <a:r>
              <a:rPr dirty="0" sz="1900">
                <a:latin typeface="Arial"/>
                <a:cs typeface="Arial"/>
              </a:rPr>
              <a:t>active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880F6"/>
                </a:solidFill>
                <a:latin typeface="Arial"/>
                <a:cs typeface="Arial"/>
              </a:rPr>
              <a:t>blue</a:t>
            </a:r>
            <a:r>
              <a:rPr dirty="0" sz="1900" spc="-90">
                <a:solidFill>
                  <a:srgbClr val="3880F6"/>
                </a:solidFill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areas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are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accounted </a:t>
            </a:r>
            <a:r>
              <a:rPr dirty="0" sz="1900" spc="-20">
                <a:latin typeface="Arial"/>
                <a:cs typeface="Arial"/>
              </a:rPr>
              <a:t>for:</a:t>
            </a:r>
            <a:endParaRPr sz="1900">
              <a:latin typeface="Arial"/>
              <a:cs typeface="Arial"/>
            </a:endParaRPr>
          </a:p>
          <a:p>
            <a:pPr marL="548005" marR="631825">
              <a:lnSpc>
                <a:spcPts val="2210"/>
              </a:lnSpc>
              <a:spcBef>
                <a:spcPts val="1260"/>
              </a:spcBef>
            </a:pPr>
            <a:r>
              <a:rPr dirty="0" sz="1900">
                <a:latin typeface="Arial"/>
                <a:cs typeface="Arial"/>
              </a:rPr>
              <a:t>Edge</a:t>
            </a:r>
            <a:r>
              <a:rPr dirty="0" sz="1900" spc="-105">
                <a:latin typeface="Arial"/>
                <a:cs typeface="Arial"/>
              </a:rPr>
              <a:t> </a:t>
            </a:r>
            <a:r>
              <a:rPr dirty="0" sz="1900" spc="-35">
                <a:latin typeface="Arial"/>
                <a:cs typeface="Arial"/>
              </a:rPr>
              <a:t>Termination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area, </a:t>
            </a:r>
            <a:r>
              <a:rPr dirty="0" sz="1900">
                <a:latin typeface="Arial"/>
                <a:cs typeface="Arial"/>
              </a:rPr>
              <a:t>Gate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Pad,</a:t>
            </a:r>
            <a:endParaRPr sz="1900">
              <a:latin typeface="Arial"/>
              <a:cs typeface="Arial"/>
            </a:endParaRPr>
          </a:p>
          <a:p>
            <a:pPr marL="548005">
              <a:lnSpc>
                <a:spcPts val="2120"/>
              </a:lnSpc>
            </a:pPr>
            <a:r>
              <a:rPr dirty="0" sz="1900">
                <a:latin typeface="Arial"/>
                <a:cs typeface="Arial"/>
              </a:rPr>
              <a:t>Gate</a:t>
            </a:r>
            <a:r>
              <a:rPr dirty="0" sz="1900" spc="-10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Runners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Sample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Model</a:t>
            </a:r>
            <a:r>
              <a:rPr dirty="0" spc="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Chip</a:t>
            </a:r>
            <a:r>
              <a:rPr dirty="0" spc="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Floor Plan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Parameters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9176" y="1114691"/>
            <a:ext cx="2539339" cy="240978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46216" y="977552"/>
          <a:ext cx="4490720" cy="2601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0"/>
                <a:gridCol w="2940685"/>
              </a:tblGrid>
              <a:tr h="41084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baseline="10416" sz="24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Chip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Width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0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baseline="10416" sz="240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Chip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Height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baseline="10416" sz="240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grunner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Number of Gate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Runners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baseline="10416" sz="24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gatepad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Width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baseline="10416" sz="240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gatepad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Pad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Height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GatePadLoc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Pad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Location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5077967" y="1119305"/>
            <a:ext cx="3663950" cy="2380615"/>
            <a:chOff x="5077967" y="1119305"/>
            <a:chExt cx="3663950" cy="238061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3528" y="1119305"/>
              <a:ext cx="3351926" cy="23803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967" y="1466088"/>
              <a:ext cx="3663695" cy="31089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233470" y="1542674"/>
              <a:ext cx="3352165" cy="118110"/>
            </a:xfrm>
            <a:custGeom>
              <a:avLst/>
              <a:gdLst/>
              <a:ahLst/>
              <a:cxnLst/>
              <a:rect l="l" t="t" r="r" b="b"/>
              <a:pathLst>
                <a:path w="3352165" h="118110">
                  <a:moveTo>
                    <a:pt x="3250980" y="1"/>
                  </a:moveTo>
                  <a:lnTo>
                    <a:pt x="3243204" y="2047"/>
                  </a:lnTo>
                  <a:lnTo>
                    <a:pt x="3236135" y="14164"/>
                  </a:lnTo>
                  <a:lnTo>
                    <a:pt x="3238181" y="21940"/>
                  </a:lnTo>
                  <a:lnTo>
                    <a:pt x="3279862" y="46254"/>
                  </a:lnTo>
                  <a:lnTo>
                    <a:pt x="3326880" y="46254"/>
                  </a:lnTo>
                  <a:lnTo>
                    <a:pt x="3326880" y="71654"/>
                  </a:lnTo>
                  <a:lnTo>
                    <a:pt x="3279862" y="71654"/>
                  </a:lnTo>
                  <a:lnTo>
                    <a:pt x="3238181" y="95968"/>
                  </a:lnTo>
                  <a:lnTo>
                    <a:pt x="3236135" y="103745"/>
                  </a:lnTo>
                  <a:lnTo>
                    <a:pt x="3243204" y="115862"/>
                  </a:lnTo>
                  <a:lnTo>
                    <a:pt x="3250982" y="117908"/>
                  </a:lnTo>
                  <a:lnTo>
                    <a:pt x="3330273" y="71654"/>
                  </a:lnTo>
                  <a:lnTo>
                    <a:pt x="3326880" y="71654"/>
                  </a:lnTo>
                  <a:lnTo>
                    <a:pt x="3330275" y="71653"/>
                  </a:lnTo>
                  <a:lnTo>
                    <a:pt x="3352044" y="58954"/>
                  </a:lnTo>
                  <a:lnTo>
                    <a:pt x="3250980" y="1"/>
                  </a:lnTo>
                  <a:close/>
                </a:path>
                <a:path w="3352165" h="118110">
                  <a:moveTo>
                    <a:pt x="101064" y="0"/>
                  </a:moveTo>
                  <a:lnTo>
                    <a:pt x="0" y="58953"/>
                  </a:lnTo>
                  <a:lnTo>
                    <a:pt x="101064" y="117908"/>
                  </a:lnTo>
                  <a:lnTo>
                    <a:pt x="108840" y="115862"/>
                  </a:lnTo>
                  <a:lnTo>
                    <a:pt x="115909" y="103745"/>
                  </a:lnTo>
                  <a:lnTo>
                    <a:pt x="113861" y="95967"/>
                  </a:lnTo>
                  <a:lnTo>
                    <a:pt x="72179" y="71653"/>
                  </a:lnTo>
                  <a:lnTo>
                    <a:pt x="25204" y="71653"/>
                  </a:lnTo>
                  <a:lnTo>
                    <a:pt x="25204" y="46253"/>
                  </a:lnTo>
                  <a:lnTo>
                    <a:pt x="72181" y="46253"/>
                  </a:lnTo>
                  <a:lnTo>
                    <a:pt x="113861" y="21939"/>
                  </a:lnTo>
                  <a:lnTo>
                    <a:pt x="115909" y="14163"/>
                  </a:lnTo>
                  <a:lnTo>
                    <a:pt x="108840" y="2045"/>
                  </a:lnTo>
                  <a:lnTo>
                    <a:pt x="101064" y="0"/>
                  </a:lnTo>
                  <a:close/>
                </a:path>
                <a:path w="3352165" h="118110">
                  <a:moveTo>
                    <a:pt x="3301634" y="58954"/>
                  </a:moveTo>
                  <a:lnTo>
                    <a:pt x="3279862" y="71654"/>
                  </a:lnTo>
                  <a:lnTo>
                    <a:pt x="3326880" y="71654"/>
                  </a:lnTo>
                  <a:lnTo>
                    <a:pt x="3326880" y="69924"/>
                  </a:lnTo>
                  <a:lnTo>
                    <a:pt x="3320438" y="69923"/>
                  </a:lnTo>
                  <a:lnTo>
                    <a:pt x="3301634" y="58954"/>
                  </a:lnTo>
                  <a:close/>
                </a:path>
                <a:path w="3352165" h="118110">
                  <a:moveTo>
                    <a:pt x="72180" y="46253"/>
                  </a:moveTo>
                  <a:lnTo>
                    <a:pt x="50410" y="58954"/>
                  </a:lnTo>
                  <a:lnTo>
                    <a:pt x="72179" y="71653"/>
                  </a:lnTo>
                  <a:lnTo>
                    <a:pt x="3279864" y="71653"/>
                  </a:lnTo>
                  <a:lnTo>
                    <a:pt x="3301634" y="58954"/>
                  </a:lnTo>
                  <a:lnTo>
                    <a:pt x="3279862" y="46254"/>
                  </a:lnTo>
                  <a:lnTo>
                    <a:pt x="72180" y="46253"/>
                  </a:lnTo>
                  <a:close/>
                </a:path>
                <a:path w="3352165" h="118110">
                  <a:moveTo>
                    <a:pt x="25204" y="46253"/>
                  </a:moveTo>
                  <a:lnTo>
                    <a:pt x="25204" y="71653"/>
                  </a:lnTo>
                  <a:lnTo>
                    <a:pt x="72179" y="71653"/>
                  </a:lnTo>
                  <a:lnTo>
                    <a:pt x="69214" y="69923"/>
                  </a:lnTo>
                  <a:lnTo>
                    <a:pt x="31603" y="69923"/>
                  </a:lnTo>
                  <a:lnTo>
                    <a:pt x="31603" y="47984"/>
                  </a:lnTo>
                  <a:lnTo>
                    <a:pt x="69213" y="47984"/>
                  </a:lnTo>
                  <a:lnTo>
                    <a:pt x="72180" y="46253"/>
                  </a:lnTo>
                  <a:lnTo>
                    <a:pt x="25204" y="46253"/>
                  </a:lnTo>
                  <a:close/>
                </a:path>
                <a:path w="3352165" h="118110">
                  <a:moveTo>
                    <a:pt x="3320440" y="47984"/>
                  </a:moveTo>
                  <a:lnTo>
                    <a:pt x="3301634" y="58954"/>
                  </a:lnTo>
                  <a:lnTo>
                    <a:pt x="3320440" y="69924"/>
                  </a:lnTo>
                  <a:lnTo>
                    <a:pt x="3320440" y="47984"/>
                  </a:lnTo>
                  <a:close/>
                </a:path>
                <a:path w="3352165" h="118110">
                  <a:moveTo>
                    <a:pt x="3326880" y="47984"/>
                  </a:moveTo>
                  <a:lnTo>
                    <a:pt x="3320440" y="47984"/>
                  </a:lnTo>
                  <a:lnTo>
                    <a:pt x="3320440" y="69924"/>
                  </a:lnTo>
                  <a:lnTo>
                    <a:pt x="3326880" y="69924"/>
                  </a:lnTo>
                  <a:lnTo>
                    <a:pt x="3326880" y="47984"/>
                  </a:lnTo>
                  <a:close/>
                </a:path>
                <a:path w="3352165" h="118110">
                  <a:moveTo>
                    <a:pt x="31603" y="47984"/>
                  </a:moveTo>
                  <a:lnTo>
                    <a:pt x="31603" y="69923"/>
                  </a:lnTo>
                  <a:lnTo>
                    <a:pt x="50408" y="58953"/>
                  </a:lnTo>
                  <a:lnTo>
                    <a:pt x="31603" y="47984"/>
                  </a:lnTo>
                  <a:close/>
                </a:path>
                <a:path w="3352165" h="118110">
                  <a:moveTo>
                    <a:pt x="50409" y="58953"/>
                  </a:moveTo>
                  <a:lnTo>
                    <a:pt x="31603" y="69923"/>
                  </a:lnTo>
                  <a:lnTo>
                    <a:pt x="69214" y="69923"/>
                  </a:lnTo>
                  <a:lnTo>
                    <a:pt x="50409" y="58953"/>
                  </a:lnTo>
                  <a:close/>
                </a:path>
                <a:path w="3352165" h="118110">
                  <a:moveTo>
                    <a:pt x="3279862" y="46254"/>
                  </a:moveTo>
                  <a:lnTo>
                    <a:pt x="3301636" y="58953"/>
                  </a:lnTo>
                  <a:lnTo>
                    <a:pt x="3320440" y="47984"/>
                  </a:lnTo>
                  <a:lnTo>
                    <a:pt x="3326880" y="47984"/>
                  </a:lnTo>
                  <a:lnTo>
                    <a:pt x="3326880" y="46254"/>
                  </a:lnTo>
                  <a:lnTo>
                    <a:pt x="3279862" y="46254"/>
                  </a:lnTo>
                  <a:close/>
                </a:path>
                <a:path w="3352165" h="118110">
                  <a:moveTo>
                    <a:pt x="69213" y="47984"/>
                  </a:moveTo>
                  <a:lnTo>
                    <a:pt x="31603" y="47984"/>
                  </a:lnTo>
                  <a:lnTo>
                    <a:pt x="50409" y="58953"/>
                  </a:lnTo>
                  <a:lnTo>
                    <a:pt x="69213" y="47984"/>
                  </a:lnTo>
                  <a:close/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356231" y="1403300"/>
            <a:ext cx="753745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50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dirty="0" sz="1600" spc="-10">
                <a:latin typeface="Arial"/>
                <a:cs typeface="Arial"/>
              </a:rPr>
              <a:t>Wchip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842617" y="996696"/>
            <a:ext cx="342265" cy="2646045"/>
            <a:chOff x="4842617" y="996696"/>
            <a:chExt cx="342265" cy="264604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996696"/>
              <a:ext cx="307848" cy="264566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971427" y="1131124"/>
              <a:ext cx="118110" cy="2336800"/>
            </a:xfrm>
            <a:custGeom>
              <a:avLst/>
              <a:gdLst/>
              <a:ahLst/>
              <a:cxnLst/>
              <a:rect l="l" t="t" r="r" b="b"/>
              <a:pathLst>
                <a:path w="118110" h="2336800">
                  <a:moveTo>
                    <a:pt x="14164" y="2220399"/>
                  </a:moveTo>
                  <a:lnTo>
                    <a:pt x="2047" y="2227468"/>
                  </a:lnTo>
                  <a:lnTo>
                    <a:pt x="1" y="2235244"/>
                  </a:lnTo>
                  <a:lnTo>
                    <a:pt x="58954" y="2336308"/>
                  </a:lnTo>
                  <a:lnTo>
                    <a:pt x="73657" y="2311104"/>
                  </a:lnTo>
                  <a:lnTo>
                    <a:pt x="46254" y="2311104"/>
                  </a:lnTo>
                  <a:lnTo>
                    <a:pt x="46254" y="2264126"/>
                  </a:lnTo>
                  <a:lnTo>
                    <a:pt x="21940" y="2222445"/>
                  </a:lnTo>
                  <a:lnTo>
                    <a:pt x="14164" y="2220399"/>
                  </a:lnTo>
                  <a:close/>
                </a:path>
                <a:path w="118110" h="2336800">
                  <a:moveTo>
                    <a:pt x="46254" y="2264126"/>
                  </a:moveTo>
                  <a:lnTo>
                    <a:pt x="46254" y="2311104"/>
                  </a:lnTo>
                  <a:lnTo>
                    <a:pt x="71654" y="2311104"/>
                  </a:lnTo>
                  <a:lnTo>
                    <a:pt x="71654" y="2304704"/>
                  </a:lnTo>
                  <a:lnTo>
                    <a:pt x="47985" y="2304704"/>
                  </a:lnTo>
                  <a:lnTo>
                    <a:pt x="58955" y="2285899"/>
                  </a:lnTo>
                  <a:lnTo>
                    <a:pt x="46254" y="2264126"/>
                  </a:lnTo>
                  <a:close/>
                </a:path>
                <a:path w="118110" h="2336800">
                  <a:moveTo>
                    <a:pt x="103746" y="2220399"/>
                  </a:moveTo>
                  <a:lnTo>
                    <a:pt x="95968" y="2222445"/>
                  </a:lnTo>
                  <a:lnTo>
                    <a:pt x="71655" y="2264126"/>
                  </a:lnTo>
                  <a:lnTo>
                    <a:pt x="71654" y="2311104"/>
                  </a:lnTo>
                  <a:lnTo>
                    <a:pt x="73657" y="2311104"/>
                  </a:lnTo>
                  <a:lnTo>
                    <a:pt x="117909" y="2235244"/>
                  </a:lnTo>
                  <a:lnTo>
                    <a:pt x="115863" y="2227468"/>
                  </a:lnTo>
                  <a:lnTo>
                    <a:pt x="103746" y="2220399"/>
                  </a:lnTo>
                  <a:close/>
                </a:path>
                <a:path w="118110" h="2336800">
                  <a:moveTo>
                    <a:pt x="58955" y="2285899"/>
                  </a:moveTo>
                  <a:lnTo>
                    <a:pt x="47985" y="2304704"/>
                  </a:lnTo>
                  <a:lnTo>
                    <a:pt x="69924" y="2304704"/>
                  </a:lnTo>
                  <a:lnTo>
                    <a:pt x="58955" y="2285899"/>
                  </a:lnTo>
                  <a:close/>
                </a:path>
                <a:path w="118110" h="2336800">
                  <a:moveTo>
                    <a:pt x="71654" y="2264127"/>
                  </a:moveTo>
                  <a:lnTo>
                    <a:pt x="58955" y="2285899"/>
                  </a:lnTo>
                  <a:lnTo>
                    <a:pt x="69924" y="2304704"/>
                  </a:lnTo>
                  <a:lnTo>
                    <a:pt x="71654" y="2304704"/>
                  </a:lnTo>
                  <a:lnTo>
                    <a:pt x="71654" y="2264127"/>
                  </a:lnTo>
                  <a:close/>
                </a:path>
                <a:path w="118110" h="2336800">
                  <a:moveTo>
                    <a:pt x="58954" y="50409"/>
                  </a:moveTo>
                  <a:lnTo>
                    <a:pt x="46254" y="72179"/>
                  </a:lnTo>
                  <a:lnTo>
                    <a:pt x="46255" y="2264127"/>
                  </a:lnTo>
                  <a:lnTo>
                    <a:pt x="58955" y="2285899"/>
                  </a:lnTo>
                  <a:lnTo>
                    <a:pt x="71654" y="2264127"/>
                  </a:lnTo>
                  <a:lnTo>
                    <a:pt x="71654" y="72179"/>
                  </a:lnTo>
                  <a:lnTo>
                    <a:pt x="58954" y="50409"/>
                  </a:lnTo>
                  <a:close/>
                </a:path>
                <a:path w="118110" h="2336800">
                  <a:moveTo>
                    <a:pt x="58954" y="0"/>
                  </a:moveTo>
                  <a:lnTo>
                    <a:pt x="0" y="101064"/>
                  </a:lnTo>
                  <a:lnTo>
                    <a:pt x="2045" y="108840"/>
                  </a:lnTo>
                  <a:lnTo>
                    <a:pt x="14164" y="115909"/>
                  </a:lnTo>
                  <a:lnTo>
                    <a:pt x="21940" y="113861"/>
                  </a:lnTo>
                  <a:lnTo>
                    <a:pt x="46254" y="72181"/>
                  </a:lnTo>
                  <a:lnTo>
                    <a:pt x="46254" y="25204"/>
                  </a:lnTo>
                  <a:lnTo>
                    <a:pt x="73657" y="25204"/>
                  </a:lnTo>
                  <a:lnTo>
                    <a:pt x="58954" y="0"/>
                  </a:lnTo>
                  <a:close/>
                </a:path>
                <a:path w="118110" h="2336800">
                  <a:moveTo>
                    <a:pt x="73657" y="25204"/>
                  </a:moveTo>
                  <a:lnTo>
                    <a:pt x="71654" y="25204"/>
                  </a:lnTo>
                  <a:lnTo>
                    <a:pt x="71654" y="72181"/>
                  </a:lnTo>
                  <a:lnTo>
                    <a:pt x="95968" y="113861"/>
                  </a:lnTo>
                  <a:lnTo>
                    <a:pt x="103745" y="115909"/>
                  </a:lnTo>
                  <a:lnTo>
                    <a:pt x="115862" y="108840"/>
                  </a:lnTo>
                  <a:lnTo>
                    <a:pt x="117908" y="101064"/>
                  </a:lnTo>
                  <a:lnTo>
                    <a:pt x="73657" y="25204"/>
                  </a:lnTo>
                  <a:close/>
                </a:path>
                <a:path w="118110" h="2336800">
                  <a:moveTo>
                    <a:pt x="71654" y="31603"/>
                  </a:moveTo>
                  <a:lnTo>
                    <a:pt x="69923" y="31603"/>
                  </a:lnTo>
                  <a:lnTo>
                    <a:pt x="58954" y="50409"/>
                  </a:lnTo>
                  <a:lnTo>
                    <a:pt x="71654" y="72181"/>
                  </a:lnTo>
                  <a:lnTo>
                    <a:pt x="71654" y="31603"/>
                  </a:lnTo>
                  <a:close/>
                </a:path>
                <a:path w="118110" h="2336800">
                  <a:moveTo>
                    <a:pt x="71654" y="25204"/>
                  </a:moveTo>
                  <a:lnTo>
                    <a:pt x="46254" y="25204"/>
                  </a:lnTo>
                  <a:lnTo>
                    <a:pt x="46254" y="72179"/>
                  </a:lnTo>
                  <a:lnTo>
                    <a:pt x="58954" y="50409"/>
                  </a:lnTo>
                  <a:lnTo>
                    <a:pt x="47984" y="31603"/>
                  </a:lnTo>
                  <a:lnTo>
                    <a:pt x="71654" y="31603"/>
                  </a:lnTo>
                  <a:lnTo>
                    <a:pt x="71654" y="25204"/>
                  </a:lnTo>
                  <a:close/>
                </a:path>
                <a:path w="118110" h="2336800">
                  <a:moveTo>
                    <a:pt x="69923" y="31603"/>
                  </a:moveTo>
                  <a:lnTo>
                    <a:pt x="47984" y="31603"/>
                  </a:lnTo>
                  <a:lnTo>
                    <a:pt x="58954" y="50409"/>
                  </a:lnTo>
                  <a:lnTo>
                    <a:pt x="69923" y="31603"/>
                  </a:lnTo>
                  <a:close/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42617" y="1974007"/>
              <a:ext cx="339090" cy="707390"/>
            </a:xfrm>
            <a:custGeom>
              <a:avLst/>
              <a:gdLst/>
              <a:ahLst/>
              <a:cxnLst/>
              <a:rect l="l" t="t" r="r" b="b"/>
              <a:pathLst>
                <a:path w="339089" h="707389">
                  <a:moveTo>
                    <a:pt x="338466" y="0"/>
                  </a:moveTo>
                  <a:lnTo>
                    <a:pt x="0" y="0"/>
                  </a:lnTo>
                  <a:lnTo>
                    <a:pt x="0" y="707061"/>
                  </a:lnTo>
                  <a:lnTo>
                    <a:pt x="338466" y="707061"/>
                  </a:lnTo>
                  <a:lnTo>
                    <a:pt x="338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894886" y="2060243"/>
            <a:ext cx="252729" cy="543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 spc="-10">
                <a:latin typeface="Arial"/>
                <a:cs typeface="Arial"/>
              </a:rPr>
              <a:t>Hchip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2948" y="3930575"/>
            <a:ext cx="5078676" cy="60944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2976" y="4678679"/>
            <a:ext cx="4712208" cy="63703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65064" y="5446776"/>
            <a:ext cx="4599432" cy="688848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0234952" y="4753433"/>
            <a:ext cx="1582420" cy="369570"/>
          </a:xfrm>
          <a:prstGeom prst="rect">
            <a:avLst/>
          </a:prstGeom>
          <a:solidFill>
            <a:srgbClr val="E97D2E"/>
          </a:solidFill>
          <a:ln w="25400">
            <a:solidFill>
              <a:srgbClr val="AB5A1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“W”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MOSFET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3" name="object 2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0" name="object 20" descr=""/>
          <p:cNvSpPr txBox="1"/>
          <p:nvPr/>
        </p:nvSpPr>
        <p:spPr>
          <a:xfrm>
            <a:off x="10234952" y="5506442"/>
            <a:ext cx="1557020" cy="369570"/>
          </a:xfrm>
          <a:prstGeom prst="rect">
            <a:avLst/>
          </a:prstGeom>
          <a:solidFill>
            <a:srgbClr val="E97D2E"/>
          </a:solidFill>
          <a:ln w="25400">
            <a:solidFill>
              <a:srgbClr val="AB5A1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“M”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MOSFET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5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Output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Characteristics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55032" y="1393999"/>
            <a:ext cx="2291715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2100">
                <a:latin typeface="Arial"/>
                <a:cs typeface="Arial"/>
              </a:rPr>
              <a:t>IDVD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T=25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°C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58497" y="1393999"/>
            <a:ext cx="2237105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2100">
                <a:latin typeface="Arial"/>
                <a:cs typeface="Arial"/>
              </a:rPr>
              <a:t>GDS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T=25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°C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130" y="2064467"/>
            <a:ext cx="4064980" cy="31162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495" y="2106167"/>
            <a:ext cx="4130040" cy="299923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4919" y="3435517"/>
            <a:ext cx="3376872" cy="25656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8816" y="3444239"/>
            <a:ext cx="3407664" cy="26029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1887" y="868543"/>
            <a:ext cx="3423102" cy="25142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9026" y="907472"/>
            <a:ext cx="3426525" cy="24612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9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Transfer</a:t>
            </a:r>
            <a:r>
              <a:rPr dirty="0" spc="-10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Characteristics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48413" y="952374"/>
            <a:ext cx="2286000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2100">
                <a:latin typeface="Arial"/>
                <a:cs typeface="Arial"/>
              </a:rPr>
              <a:t>IDVG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T=25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°C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8551" y="3469631"/>
            <a:ext cx="2076450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2100">
                <a:latin typeface="Arial"/>
                <a:cs typeface="Arial"/>
              </a:rPr>
              <a:t>GM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T=25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°C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81" y="3495135"/>
            <a:ext cx="2945495" cy="23352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9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0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Temperature</a:t>
            </a:r>
            <a:r>
              <a:rPr dirty="0" spc="-10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Behaviour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604" y="967111"/>
            <a:ext cx="3068030" cy="235200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0445" y="979542"/>
            <a:ext cx="3196964" cy="23200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467" y="3522495"/>
            <a:ext cx="3041947" cy="23084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9065" y="987243"/>
            <a:ext cx="3066497" cy="231405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15656" y="3553967"/>
            <a:ext cx="3215640" cy="233172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450271" y="2100595"/>
            <a:ext cx="1598295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2100">
                <a:latin typeface="Arial"/>
                <a:cs typeface="Arial"/>
              </a:rPr>
              <a:t>Body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Diode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377681" y="5068308"/>
            <a:ext cx="1598295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dirty="0" sz="2100">
                <a:latin typeface="Arial"/>
                <a:cs typeface="Arial"/>
              </a:rPr>
              <a:t>Body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Diode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07723" y="2462728"/>
            <a:ext cx="836930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dirty="0" sz="2100" spc="-20">
                <a:latin typeface="Arial"/>
                <a:cs typeface="Arial"/>
              </a:rPr>
              <a:t>IDVD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89197" y="2471562"/>
            <a:ext cx="854710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2100" spc="-20">
                <a:latin typeface="Arial"/>
                <a:cs typeface="Arial"/>
              </a:rPr>
              <a:t>IDVG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16848" y="4971153"/>
            <a:ext cx="1092200" cy="502920"/>
          </a:xfrm>
          <a:prstGeom prst="rect">
            <a:avLst/>
          </a:prstGeom>
          <a:solidFill>
            <a:srgbClr val="FFFFFF"/>
          </a:solidFill>
          <a:ln w="25400">
            <a:solidFill>
              <a:srgbClr val="E97D2E"/>
            </a:solidFill>
          </a:ln>
        </p:spPr>
        <p:txBody>
          <a:bodyPr wrap="square" lIns="0" tIns="107950" rIns="0" bIns="0" rtlCol="0" vert="horz">
            <a:spAutoFit/>
          </a:bodyPr>
          <a:lstStyle/>
          <a:p>
            <a:pPr marL="91440">
              <a:lnSpc>
                <a:spcPts val="3105"/>
              </a:lnSpc>
              <a:spcBef>
                <a:spcPts val="850"/>
              </a:spcBef>
            </a:pPr>
            <a:r>
              <a:rPr dirty="0" baseline="12345" sz="4050" spc="-1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DSON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54017" y="4971153"/>
            <a:ext cx="609600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755"/>
              </a:spcBef>
            </a:pPr>
            <a:r>
              <a:rPr dirty="0" baseline="10582" sz="3150" spc="-37">
                <a:latin typeface="Arial"/>
                <a:cs typeface="Arial"/>
              </a:rPr>
              <a:t>V</a:t>
            </a:r>
            <a:r>
              <a:rPr dirty="0" sz="1400" spc="-25">
                <a:latin typeface="Arial"/>
                <a:cs typeface="Arial"/>
              </a:rPr>
              <a:t>TH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7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Capacitance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88920" y="1210055"/>
            <a:ext cx="6322060" cy="4798060"/>
            <a:chOff x="2788920" y="1210055"/>
            <a:chExt cx="6322060" cy="47980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20" y="1210055"/>
              <a:ext cx="6321552" cy="4797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4685" y="1404283"/>
              <a:ext cx="5733350" cy="421033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Double</a:t>
            </a:r>
            <a:r>
              <a:rPr dirty="0" spc="-5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Pulse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40" y="2382353"/>
            <a:ext cx="3688914" cy="271925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7766" y="1185548"/>
            <a:ext cx="3021330" cy="74866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33985" marR="126364" indent="321945">
              <a:lnSpc>
                <a:spcPct val="100000"/>
              </a:lnSpc>
              <a:spcBef>
                <a:spcPts val="345"/>
              </a:spcBef>
            </a:pPr>
            <a:r>
              <a:rPr dirty="0" sz="2100">
                <a:latin typeface="Arial"/>
                <a:cs typeface="Arial"/>
              </a:rPr>
              <a:t>Simplified</a:t>
            </a:r>
            <a:r>
              <a:rPr dirty="0" sz="2100" spc="114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Double </a:t>
            </a:r>
            <a:r>
              <a:rPr dirty="0" sz="2100">
                <a:latin typeface="Arial"/>
                <a:cs typeface="Arial"/>
              </a:rPr>
              <a:t>Pulse</a:t>
            </a:r>
            <a:r>
              <a:rPr dirty="0" sz="2100" spc="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Switching</a:t>
            </a:r>
            <a:r>
              <a:rPr dirty="0" sz="2100" spc="9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Circuit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017757" y="817457"/>
            <a:ext cx="8171180" cy="2326640"/>
            <a:chOff x="4017757" y="817457"/>
            <a:chExt cx="8171180" cy="23266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7757" y="879505"/>
              <a:ext cx="4075138" cy="22488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2898" y="817457"/>
              <a:ext cx="4125925" cy="232603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4000093" y="3719498"/>
            <a:ext cx="8188959" cy="2293620"/>
            <a:chOff x="4000093" y="3719498"/>
            <a:chExt cx="8188959" cy="229362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093" y="3729346"/>
              <a:ext cx="4075138" cy="22833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2898" y="3719498"/>
              <a:ext cx="4125925" cy="226306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449451" y="3185274"/>
            <a:ext cx="1165225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70"/>
              </a:spcBef>
            </a:pPr>
            <a:r>
              <a:rPr dirty="0" sz="2100">
                <a:latin typeface="Arial"/>
                <a:cs typeface="Arial"/>
              </a:rPr>
              <a:t>ID=15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5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9397572" y="3167611"/>
            <a:ext cx="1165225" cy="42037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2100">
                <a:latin typeface="Arial"/>
                <a:cs typeface="Arial"/>
              </a:rPr>
              <a:t>ID=24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5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53513" y="2187206"/>
            <a:ext cx="544195" cy="37973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dirty="0" sz="1900" spc="-25">
                <a:latin typeface="Arial"/>
                <a:cs typeface="Arial"/>
              </a:rPr>
              <a:t>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30874" y="5013600"/>
            <a:ext cx="662305" cy="37973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dirty="0" sz="1900" spc="-25">
                <a:latin typeface="Arial"/>
                <a:cs typeface="Arial"/>
              </a:rPr>
              <a:t>OFF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581125" y="2143044"/>
            <a:ext cx="544195" cy="379730"/>
          </a:xfrm>
          <a:prstGeom prst="rect">
            <a:avLst/>
          </a:prstGeom>
          <a:solidFill>
            <a:srgbClr val="FFFFFF"/>
          </a:solidFill>
          <a:ln w="25400">
            <a:solidFill>
              <a:srgbClr val="E97D2E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900" spc="-25">
                <a:latin typeface="Arial"/>
                <a:cs typeface="Arial"/>
              </a:rPr>
              <a:t>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558486" y="4978271"/>
            <a:ext cx="662305" cy="37973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sz="1900" spc="-25">
                <a:latin typeface="Arial"/>
                <a:cs typeface="Arial"/>
              </a:rPr>
              <a:t>OFF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Model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Verification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Layout</a:t>
            </a:r>
            <a:r>
              <a:rPr dirty="0" spc="-4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Scaling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70756" y="1618340"/>
            <a:ext cx="5423535" cy="304609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dirty="0" sz="2100">
                <a:latin typeface="Arial"/>
                <a:cs typeface="Arial"/>
              </a:rPr>
              <a:t>Device</a:t>
            </a:r>
            <a:r>
              <a:rPr dirty="0" sz="2100" spc="80">
                <a:latin typeface="Arial"/>
                <a:cs typeface="Arial"/>
              </a:rPr>
              <a:t> </a:t>
            </a:r>
            <a:r>
              <a:rPr dirty="0" sz="2100" spc="-5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548005">
              <a:lnSpc>
                <a:spcPct val="100000"/>
              </a:lnSpc>
            </a:pPr>
            <a:r>
              <a:rPr dirty="0" sz="2100">
                <a:latin typeface="Arial"/>
                <a:cs typeface="Arial"/>
              </a:rPr>
              <a:t>Same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size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/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dimensions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one</a:t>
            </a:r>
            <a:endParaRPr sz="2100">
              <a:latin typeface="Arial"/>
              <a:cs typeface="Arial"/>
            </a:endParaRPr>
          </a:p>
          <a:p>
            <a:pPr marL="548005" marR="90805">
              <a:lnSpc>
                <a:spcPct val="101000"/>
              </a:lnSpc>
              <a:spcBef>
                <a:spcPts val="45"/>
              </a:spcBef>
            </a:pPr>
            <a:r>
              <a:rPr dirty="0" sz="2100">
                <a:latin typeface="Arial"/>
                <a:cs typeface="Arial"/>
              </a:rPr>
              <a:t>used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extract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base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model,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but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with </a:t>
            </a:r>
            <a:r>
              <a:rPr dirty="0" sz="2100">
                <a:latin typeface="Arial"/>
                <a:cs typeface="Arial"/>
              </a:rPr>
              <a:t>42%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increase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CP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(Cell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Pitch),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and </a:t>
            </a:r>
            <a:r>
              <a:rPr dirty="0" sz="2100">
                <a:latin typeface="Arial"/>
                <a:cs typeface="Arial"/>
              </a:rPr>
              <a:t>12%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increase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Lpoly.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2100" spc="-10">
                <a:latin typeface="Arial"/>
                <a:cs typeface="Arial"/>
              </a:rPr>
              <a:t>Simulation:</a:t>
            </a:r>
            <a:endParaRPr sz="2100">
              <a:latin typeface="Arial"/>
              <a:cs typeface="Arial"/>
            </a:endParaRPr>
          </a:p>
          <a:p>
            <a:pPr marL="548005" marR="357505">
              <a:lnSpc>
                <a:spcPts val="2500"/>
              </a:lnSpc>
              <a:spcBef>
                <a:spcPts val="170"/>
              </a:spcBef>
            </a:pPr>
            <a:r>
              <a:rPr dirty="0" sz="2100">
                <a:latin typeface="Arial"/>
                <a:cs typeface="Arial"/>
              </a:rPr>
              <a:t>Directly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simulated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new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layout </a:t>
            </a:r>
            <a:r>
              <a:rPr dirty="0" sz="2100">
                <a:latin typeface="Arial"/>
                <a:cs typeface="Arial"/>
              </a:rPr>
              <a:t>parameters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further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tuning.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57072" y="1463039"/>
            <a:ext cx="4715510" cy="3618229"/>
            <a:chOff x="957072" y="1463039"/>
            <a:chExt cx="4715510" cy="3618229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072" y="1463039"/>
              <a:ext cx="4715256" cy="36179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284" y="1657106"/>
              <a:ext cx="4126424" cy="303027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9237" y="6421225"/>
              <a:ext cx="1490468" cy="2604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14411" y="4328173"/>
              <a:ext cx="9360535" cy="0"/>
            </a:xfrm>
            <a:custGeom>
              <a:avLst/>
              <a:gdLst/>
              <a:ahLst/>
              <a:cxnLst/>
              <a:rect l="l" t="t" r="r" b="b"/>
              <a:pathLst>
                <a:path w="9360535" h="0">
                  <a:moveTo>
                    <a:pt x="0" y="0"/>
                  </a:moveTo>
                  <a:lnTo>
                    <a:pt x="9360000" y="1"/>
                  </a:lnTo>
                </a:path>
              </a:pathLst>
            </a:custGeom>
            <a:ln w="1905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4771" y="3614420"/>
            <a:ext cx="35001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Trench</a:t>
            </a:r>
            <a:r>
              <a:rPr dirty="0" spc="-10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IGBT</a:t>
            </a:r>
            <a:r>
              <a:rPr dirty="0" spc="-9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28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Trench</a:t>
            </a:r>
            <a:r>
              <a:rPr dirty="0" spc="-125"/>
              <a:t> </a:t>
            </a:r>
            <a:r>
              <a:rPr dirty="0"/>
              <a:t>IGBT</a:t>
            </a:r>
            <a:r>
              <a:rPr dirty="0" spc="-135"/>
              <a:t> </a:t>
            </a:r>
            <a:r>
              <a:rPr dirty="0" spc="-20"/>
              <a:t>Model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8026" y="1113535"/>
            <a:ext cx="11079480" cy="48971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85"/>
              </a:spcBef>
            </a:pP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30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ON</a:t>
            </a:r>
            <a:r>
              <a:rPr dirty="0" sz="2100" spc="30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IGBT</a:t>
            </a:r>
            <a:r>
              <a:rPr dirty="0" sz="2100" spc="27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model</a:t>
            </a:r>
            <a:r>
              <a:rPr dirty="0" sz="2100" spc="30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has</a:t>
            </a:r>
            <a:r>
              <a:rPr dirty="0" sz="2100" spc="30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it’s</a:t>
            </a:r>
            <a:r>
              <a:rPr dirty="0" sz="2100" spc="30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origins</a:t>
            </a:r>
            <a:r>
              <a:rPr dirty="0" sz="2100" spc="30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in</a:t>
            </a:r>
            <a:r>
              <a:rPr dirty="0" sz="2100" spc="31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31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University</a:t>
            </a:r>
            <a:r>
              <a:rPr dirty="0" sz="2100" spc="30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of</a:t>
            </a:r>
            <a:r>
              <a:rPr dirty="0" sz="2100" spc="29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Washington</a:t>
            </a:r>
            <a:r>
              <a:rPr dirty="0" sz="2100" spc="31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(UW)</a:t>
            </a:r>
            <a:r>
              <a:rPr dirty="0" sz="2100" spc="30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lumped</a:t>
            </a:r>
            <a:r>
              <a:rPr dirty="0" sz="2100" spc="31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charge </a:t>
            </a:r>
            <a:r>
              <a:rPr dirty="0" sz="2100">
                <a:latin typeface="Swiss 721 SWA"/>
                <a:cs typeface="Swiss 721 SWA"/>
              </a:rPr>
              <a:t>IGBT</a:t>
            </a:r>
            <a:r>
              <a:rPr dirty="0" sz="2100" spc="11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model.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13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UW</a:t>
            </a:r>
            <a:r>
              <a:rPr dirty="0" sz="2100" spc="14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model</a:t>
            </a:r>
            <a:r>
              <a:rPr dirty="0" sz="2100" spc="12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however</a:t>
            </a:r>
            <a:r>
              <a:rPr dirty="0" sz="2100" spc="13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is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derived</a:t>
            </a:r>
            <a:r>
              <a:rPr dirty="0" sz="2100" spc="13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for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planar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devices,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is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not</a:t>
            </a:r>
            <a:r>
              <a:rPr dirty="0" sz="2100" spc="130">
                <a:latin typeface="Swiss 721 SWA"/>
                <a:cs typeface="Swiss 721 SWA"/>
              </a:rPr>
              <a:t>  </a:t>
            </a:r>
            <a:r>
              <a:rPr dirty="0" sz="2100" spc="-10">
                <a:latin typeface="Swiss 721 SWA"/>
                <a:cs typeface="Swiss 721 SWA"/>
              </a:rPr>
              <a:t>process </a:t>
            </a:r>
            <a:r>
              <a:rPr dirty="0" sz="2100">
                <a:latin typeface="Swiss 721 SWA"/>
                <a:cs typeface="Swiss 721 SWA"/>
              </a:rPr>
              <a:t>parameter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based,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is</a:t>
            </a:r>
            <a:r>
              <a:rPr dirty="0" sz="2100" spc="8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not</a:t>
            </a:r>
            <a:r>
              <a:rPr dirty="0" sz="2100" spc="7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scalable,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and</a:t>
            </a:r>
            <a:r>
              <a:rPr dirty="0" sz="2100" spc="8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is</a:t>
            </a:r>
            <a:r>
              <a:rPr dirty="0" sz="2100" spc="8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not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temperature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dependent.</a:t>
            </a:r>
            <a:r>
              <a:rPr dirty="0" sz="2100" spc="75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80">
                <a:latin typeface="Swiss 721 SWA"/>
                <a:cs typeface="Swiss 721 SWA"/>
              </a:rPr>
              <a:t>  </a:t>
            </a:r>
            <a:r>
              <a:rPr dirty="0" sz="2100">
                <a:latin typeface="Swiss 721 SWA"/>
                <a:cs typeface="Swiss 721 SWA"/>
              </a:rPr>
              <a:t>ON</a:t>
            </a:r>
            <a:r>
              <a:rPr dirty="0" sz="2100" spc="80">
                <a:latin typeface="Swiss 721 SWA"/>
                <a:cs typeface="Swiss 721 SWA"/>
              </a:rPr>
              <a:t>  </a:t>
            </a:r>
            <a:r>
              <a:rPr dirty="0" sz="2100" spc="-10">
                <a:latin typeface="Swiss 721 SWA"/>
                <a:cs typeface="Swiss 721 SWA"/>
              </a:rPr>
              <a:t>model </a:t>
            </a:r>
            <a:r>
              <a:rPr dirty="0" sz="2100">
                <a:latin typeface="Swiss 721 SWA"/>
                <a:cs typeface="Swiss 721 SWA"/>
              </a:rPr>
              <a:t>contains</a:t>
            </a:r>
            <a:r>
              <a:rPr dirty="0" sz="2100" spc="5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following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enhancements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to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UW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model:</a:t>
            </a:r>
            <a:endParaRPr sz="2100">
              <a:latin typeface="Swiss 721 SWA"/>
              <a:cs typeface="Swiss 721 SW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Swiss 721 SWA"/>
              <a:cs typeface="Swiss 721 SWA"/>
            </a:endParaRPr>
          </a:p>
          <a:p>
            <a:pPr marL="254000" marR="3340735" indent="-241300">
              <a:lnSpc>
                <a:spcPct val="101099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 spc="-20">
                <a:latin typeface="Swiss 721 SWA"/>
                <a:cs typeface="Swiss 721 SWA"/>
              </a:rPr>
              <a:t>Development</a:t>
            </a:r>
            <a:r>
              <a:rPr dirty="0" sz="1900" spc="-9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of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the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physical/scaling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equations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for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field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stop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(FS)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trench IGBT</a:t>
            </a:r>
            <a:r>
              <a:rPr dirty="0" sz="1900" spc="-10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process.</a:t>
            </a:r>
            <a:endParaRPr sz="1900">
              <a:latin typeface="Swiss 721 SWA"/>
              <a:cs typeface="Swiss 721 SWA"/>
            </a:endParaRPr>
          </a:p>
          <a:p>
            <a:pPr marL="254000" marR="3491865" indent="-241300">
              <a:lnSpc>
                <a:spcPts val="2180"/>
              </a:lnSpc>
              <a:spcBef>
                <a:spcPts val="18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 spc="-10">
                <a:latin typeface="Swiss 721 SWA"/>
                <a:cs typeface="Swiss 721 SWA"/>
              </a:rPr>
              <a:t>Replaced</a:t>
            </a:r>
            <a:r>
              <a:rPr dirty="0" sz="1900" spc="-10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the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empirical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intrinsic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20">
                <a:latin typeface="Swiss 721 SWA"/>
                <a:cs typeface="Swiss 721 SWA"/>
              </a:rPr>
              <a:t>MOSFET</a:t>
            </a:r>
            <a:r>
              <a:rPr dirty="0" sz="1900" spc="-11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model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with</a:t>
            </a:r>
            <a:r>
              <a:rPr dirty="0" sz="1900" spc="-8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BSIM3v3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model, available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in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multiple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simulators</a:t>
            </a:r>
            <a:endParaRPr sz="1900">
              <a:latin typeface="Swiss 721 SWA"/>
              <a:cs typeface="Swiss 721 SWA"/>
            </a:endParaRPr>
          </a:p>
          <a:p>
            <a:pPr marL="254000" marR="4298315" indent="-241300">
              <a:lnSpc>
                <a:spcPts val="2210"/>
              </a:lnSpc>
              <a:spcBef>
                <a:spcPts val="20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>
                <a:latin typeface="Swiss 721 SWA"/>
                <a:cs typeface="Swiss 721 SWA"/>
              </a:rPr>
              <a:t>Added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 spc="-20">
                <a:latin typeface="Swiss 721 SWA"/>
                <a:cs typeface="Swiss 721 SWA"/>
              </a:rPr>
              <a:t>physical/nonlinear</a:t>
            </a:r>
            <a:r>
              <a:rPr dirty="0" sz="1900" spc="-5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dynamic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capacitor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models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for</a:t>
            </a:r>
            <a:r>
              <a:rPr dirty="0" sz="1900" spc="-5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trench technology</a:t>
            </a:r>
            <a:endParaRPr sz="19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>
                <a:latin typeface="Swiss 721 SWA"/>
                <a:cs typeface="Swiss 721 SWA"/>
              </a:rPr>
              <a:t>Added</a:t>
            </a:r>
            <a:r>
              <a:rPr dirty="0" sz="1900" spc="-11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dead</a:t>
            </a:r>
            <a:r>
              <a:rPr dirty="0" sz="1900" spc="-9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cell</a:t>
            </a:r>
            <a:r>
              <a:rPr dirty="0" sz="1900" spc="-9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(emitter</a:t>
            </a:r>
            <a:r>
              <a:rPr dirty="0" sz="1900" spc="-8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trench)</a:t>
            </a:r>
            <a:r>
              <a:rPr dirty="0" sz="1900" spc="-9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and</a:t>
            </a:r>
            <a:r>
              <a:rPr dirty="0" sz="1900" spc="-9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source</a:t>
            </a:r>
            <a:r>
              <a:rPr dirty="0" sz="1900" spc="-9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blocking</a:t>
            </a:r>
            <a:r>
              <a:rPr dirty="0" sz="1900" spc="-9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models</a:t>
            </a:r>
            <a:endParaRPr sz="19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>
                <a:latin typeface="Swiss 721 SWA"/>
                <a:cs typeface="Swiss 721 SWA"/>
              </a:rPr>
              <a:t>Added</a:t>
            </a:r>
            <a:r>
              <a:rPr dirty="0" sz="1900" spc="-8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explicit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physical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models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for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the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buffer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region</a:t>
            </a:r>
            <a:endParaRPr sz="19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>
                <a:latin typeface="Swiss 721 SWA"/>
                <a:cs typeface="Swiss 721 SWA"/>
              </a:rPr>
              <a:t>Added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full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 spc="-25">
                <a:latin typeface="Swiss 721 SWA"/>
                <a:cs typeface="Swiss 721 SWA"/>
              </a:rPr>
              <a:t>electro-</a:t>
            </a:r>
            <a:r>
              <a:rPr dirty="0" sz="1900" spc="-10">
                <a:latin typeface="Swiss 721 SWA"/>
                <a:cs typeface="Swiss 721 SWA"/>
              </a:rPr>
              <a:t>thermal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effects</a:t>
            </a:r>
            <a:endParaRPr sz="19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 spc="-20">
                <a:latin typeface="Swiss 721 SWA"/>
                <a:cs typeface="Swiss 721 SWA"/>
              </a:rPr>
              <a:t>Implementation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in</a:t>
            </a:r>
            <a:r>
              <a:rPr dirty="0" sz="1900" spc="-8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SPICE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through</a:t>
            </a:r>
            <a:r>
              <a:rPr dirty="0" sz="1900" spc="-75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arbitrary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behavioral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I/V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sources.</a:t>
            </a:r>
            <a:endParaRPr sz="19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dirty="0" sz="1900" spc="-10">
                <a:latin typeface="Swiss 721 SWA"/>
                <a:cs typeface="Swiss 721 SWA"/>
              </a:rPr>
              <a:t>Numerically</a:t>
            </a:r>
            <a:r>
              <a:rPr dirty="0" sz="1900" spc="-7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robust,</a:t>
            </a:r>
            <a:r>
              <a:rPr dirty="0" sz="1900" spc="-65">
                <a:latin typeface="Swiss 721 SWA"/>
                <a:cs typeface="Swiss 721 SWA"/>
              </a:rPr>
              <a:t> </a:t>
            </a:r>
            <a:r>
              <a:rPr dirty="0" sz="1900">
                <a:latin typeface="Swiss 721 SWA"/>
                <a:cs typeface="Swiss 721 SWA"/>
              </a:rPr>
              <a:t>good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 spc="-20">
                <a:latin typeface="Swiss 721 SWA"/>
                <a:cs typeface="Swiss 721 SWA"/>
              </a:rPr>
              <a:t>convergence/speed</a:t>
            </a:r>
            <a:r>
              <a:rPr dirty="0" sz="1900" spc="-60">
                <a:latin typeface="Swiss 721 SWA"/>
                <a:cs typeface="Swiss 721 SWA"/>
              </a:rPr>
              <a:t> </a:t>
            </a:r>
            <a:r>
              <a:rPr dirty="0" sz="1900" spc="-10">
                <a:latin typeface="Swiss 721 SWA"/>
                <a:cs typeface="Swiss 721 SWA"/>
              </a:rPr>
              <a:t>performance</a:t>
            </a:r>
            <a:endParaRPr sz="1900">
              <a:latin typeface="Swiss 721 SWA"/>
              <a:cs typeface="Swiss 721 SW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5053" y="3217580"/>
            <a:ext cx="4583771" cy="275888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9237" y="6421225"/>
              <a:ext cx="1490468" cy="2604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14411" y="4328173"/>
              <a:ext cx="9360535" cy="0"/>
            </a:xfrm>
            <a:custGeom>
              <a:avLst/>
              <a:gdLst/>
              <a:ahLst/>
              <a:cxnLst/>
              <a:rect l="l" t="t" r="r" b="b"/>
              <a:pathLst>
                <a:path w="9360535" h="0">
                  <a:moveTo>
                    <a:pt x="0" y="0"/>
                  </a:moveTo>
                  <a:lnTo>
                    <a:pt x="9360000" y="1"/>
                  </a:lnTo>
                </a:path>
              </a:pathLst>
            </a:custGeom>
            <a:ln w="1905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6449" y="3181603"/>
            <a:ext cx="9156065" cy="927735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2186305" marR="5080" indent="-2174240">
              <a:lnSpc>
                <a:spcPts val="3500"/>
              </a:lnSpc>
              <a:spcBef>
                <a:spcPts val="300"/>
              </a:spcBef>
            </a:pPr>
            <a:r>
              <a:rPr dirty="0">
                <a:latin typeface="Arial"/>
                <a:cs typeface="Arial"/>
              </a:rPr>
              <a:t>Introduction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Physical,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Scalable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SPICE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Modeling </a:t>
            </a:r>
            <a:r>
              <a:rPr dirty="0">
                <a:latin typeface="Arial"/>
                <a:cs typeface="Arial"/>
              </a:rPr>
              <a:t>for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Modern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Power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Devices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Sample</a:t>
            </a:r>
            <a:r>
              <a:rPr dirty="0" spc="-120"/>
              <a:t> </a:t>
            </a:r>
            <a:r>
              <a:rPr dirty="0"/>
              <a:t>IGBT</a:t>
            </a:r>
            <a:r>
              <a:rPr dirty="0" spc="-114"/>
              <a:t> </a:t>
            </a:r>
            <a:r>
              <a:rPr dirty="0"/>
              <a:t>Model</a:t>
            </a:r>
            <a:r>
              <a:rPr dirty="0" spc="-105"/>
              <a:t> </a:t>
            </a:r>
            <a:r>
              <a:rPr dirty="0"/>
              <a:t>Process</a:t>
            </a:r>
            <a:r>
              <a:rPr dirty="0" spc="-110"/>
              <a:t> </a:t>
            </a:r>
            <a:r>
              <a:rPr dirty="0" spc="-10"/>
              <a:t>Parameters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907810" y="984885"/>
          <a:ext cx="5126355" cy="4940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/>
                <a:gridCol w="3358515"/>
              </a:tblGrid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900" spc="-25">
                          <a:latin typeface="Arial"/>
                          <a:cs typeface="Arial"/>
                        </a:rPr>
                        <a:t>TOX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Oxide</a:t>
                      </a:r>
                      <a:r>
                        <a:rPr dirty="0" sz="1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Thickness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900" spc="-25">
                          <a:latin typeface="Arial"/>
                          <a:cs typeface="Arial"/>
                        </a:rPr>
                        <a:t>LCH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Channel</a:t>
                      </a:r>
                      <a:r>
                        <a:rPr dirty="0" sz="1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Length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LTRENCH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Trench</a:t>
                      </a:r>
                      <a:r>
                        <a:rPr dirty="0" sz="19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Depth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WMESA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Mesa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Width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LEPI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Epi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Depth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PWELL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Channel</a:t>
                      </a:r>
                      <a:r>
                        <a:rPr dirty="0" sz="1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Doping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NEPI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EPI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Doping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900" spc="-25">
                          <a:latin typeface="Arial"/>
                          <a:cs typeface="Arial"/>
                        </a:rPr>
                        <a:t>PA+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Anode</a:t>
                      </a:r>
                      <a:r>
                        <a:rPr dirty="0" sz="1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Doping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.....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.....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488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678" y="398161"/>
            <a:ext cx="2042119" cy="469731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428094" y="5182820"/>
            <a:ext cx="4926330" cy="1012190"/>
            <a:chOff x="6428094" y="5182820"/>
            <a:chExt cx="4926330" cy="10121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2615" y="5205983"/>
              <a:ext cx="4876799" cy="9662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440794" y="5195520"/>
              <a:ext cx="4900930" cy="986790"/>
            </a:xfrm>
            <a:custGeom>
              <a:avLst/>
              <a:gdLst/>
              <a:ahLst/>
              <a:cxnLst/>
              <a:rect l="l" t="t" r="r" b="b"/>
              <a:pathLst>
                <a:path w="4900930" h="986789">
                  <a:moveTo>
                    <a:pt x="0" y="0"/>
                  </a:moveTo>
                  <a:lnTo>
                    <a:pt x="4900930" y="0"/>
                  </a:lnTo>
                  <a:lnTo>
                    <a:pt x="4900930" y="986375"/>
                  </a:lnTo>
                  <a:lnTo>
                    <a:pt x="0" y="98637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9791" y="5245607"/>
              <a:ext cx="573024" cy="50901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520588" y="5264749"/>
              <a:ext cx="490220" cy="424180"/>
            </a:xfrm>
            <a:custGeom>
              <a:avLst/>
              <a:gdLst/>
              <a:ahLst/>
              <a:cxnLst/>
              <a:rect l="l" t="t" r="r" b="b"/>
              <a:pathLst>
                <a:path w="490220" h="424179">
                  <a:moveTo>
                    <a:pt x="419209" y="0"/>
                  </a:moveTo>
                  <a:lnTo>
                    <a:pt x="70660" y="0"/>
                  </a:lnTo>
                  <a:lnTo>
                    <a:pt x="43156" y="5552"/>
                  </a:lnTo>
                  <a:lnTo>
                    <a:pt x="20695" y="20695"/>
                  </a:lnTo>
                  <a:lnTo>
                    <a:pt x="5552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2" y="380802"/>
                  </a:lnTo>
                  <a:lnTo>
                    <a:pt x="20695" y="403262"/>
                  </a:lnTo>
                  <a:lnTo>
                    <a:pt x="43156" y="418405"/>
                  </a:lnTo>
                  <a:lnTo>
                    <a:pt x="70660" y="423958"/>
                  </a:lnTo>
                  <a:lnTo>
                    <a:pt x="419209" y="423958"/>
                  </a:lnTo>
                  <a:lnTo>
                    <a:pt x="446713" y="418405"/>
                  </a:lnTo>
                  <a:lnTo>
                    <a:pt x="469173" y="403262"/>
                  </a:lnTo>
                  <a:lnTo>
                    <a:pt x="484316" y="380802"/>
                  </a:lnTo>
                  <a:lnTo>
                    <a:pt x="489869" y="353297"/>
                  </a:lnTo>
                  <a:lnTo>
                    <a:pt x="489869" y="70660"/>
                  </a:lnTo>
                  <a:lnTo>
                    <a:pt x="484316" y="43156"/>
                  </a:lnTo>
                  <a:lnTo>
                    <a:pt x="469173" y="20695"/>
                  </a:lnTo>
                  <a:lnTo>
                    <a:pt x="446713" y="5552"/>
                  </a:lnTo>
                  <a:lnTo>
                    <a:pt x="419209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4631" y="5245607"/>
              <a:ext cx="792479" cy="50901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145434" y="5264748"/>
              <a:ext cx="709930" cy="424180"/>
            </a:xfrm>
            <a:custGeom>
              <a:avLst/>
              <a:gdLst/>
              <a:ahLst/>
              <a:cxnLst/>
              <a:rect l="l" t="t" r="r" b="b"/>
              <a:pathLst>
                <a:path w="709929" h="424179">
                  <a:moveTo>
                    <a:pt x="638642" y="0"/>
                  </a:moveTo>
                  <a:lnTo>
                    <a:pt x="70661" y="0"/>
                  </a:lnTo>
                  <a:lnTo>
                    <a:pt x="43156" y="5552"/>
                  </a:lnTo>
                  <a:lnTo>
                    <a:pt x="20696" y="20696"/>
                  </a:lnTo>
                  <a:lnTo>
                    <a:pt x="5552" y="43156"/>
                  </a:lnTo>
                  <a:lnTo>
                    <a:pt x="0" y="70661"/>
                  </a:lnTo>
                  <a:lnTo>
                    <a:pt x="0" y="353297"/>
                  </a:lnTo>
                  <a:lnTo>
                    <a:pt x="5552" y="380802"/>
                  </a:lnTo>
                  <a:lnTo>
                    <a:pt x="20696" y="403262"/>
                  </a:lnTo>
                  <a:lnTo>
                    <a:pt x="43156" y="418405"/>
                  </a:lnTo>
                  <a:lnTo>
                    <a:pt x="70661" y="423958"/>
                  </a:lnTo>
                  <a:lnTo>
                    <a:pt x="638642" y="423958"/>
                  </a:lnTo>
                  <a:lnTo>
                    <a:pt x="666147" y="418405"/>
                  </a:lnTo>
                  <a:lnTo>
                    <a:pt x="688607" y="403262"/>
                  </a:lnTo>
                  <a:lnTo>
                    <a:pt x="703751" y="380802"/>
                  </a:lnTo>
                  <a:lnTo>
                    <a:pt x="709303" y="353297"/>
                  </a:lnTo>
                  <a:lnTo>
                    <a:pt x="709303" y="70661"/>
                  </a:lnTo>
                  <a:lnTo>
                    <a:pt x="703751" y="43156"/>
                  </a:lnTo>
                  <a:lnTo>
                    <a:pt x="688607" y="20696"/>
                  </a:lnTo>
                  <a:lnTo>
                    <a:pt x="666147" y="5552"/>
                  </a:lnTo>
                  <a:lnTo>
                    <a:pt x="638642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6544" y="5245607"/>
              <a:ext cx="792479" cy="50901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729549" y="5264748"/>
              <a:ext cx="709930" cy="424180"/>
            </a:xfrm>
            <a:custGeom>
              <a:avLst/>
              <a:gdLst/>
              <a:ahLst/>
              <a:cxnLst/>
              <a:rect l="l" t="t" r="r" b="b"/>
              <a:pathLst>
                <a:path w="709929" h="424179">
                  <a:moveTo>
                    <a:pt x="638642" y="0"/>
                  </a:moveTo>
                  <a:lnTo>
                    <a:pt x="70661" y="0"/>
                  </a:lnTo>
                  <a:lnTo>
                    <a:pt x="43156" y="5552"/>
                  </a:lnTo>
                  <a:lnTo>
                    <a:pt x="20696" y="20696"/>
                  </a:lnTo>
                  <a:lnTo>
                    <a:pt x="5552" y="43156"/>
                  </a:lnTo>
                  <a:lnTo>
                    <a:pt x="0" y="70661"/>
                  </a:lnTo>
                  <a:lnTo>
                    <a:pt x="0" y="353297"/>
                  </a:lnTo>
                  <a:lnTo>
                    <a:pt x="5552" y="380802"/>
                  </a:lnTo>
                  <a:lnTo>
                    <a:pt x="20696" y="403262"/>
                  </a:lnTo>
                  <a:lnTo>
                    <a:pt x="43156" y="418405"/>
                  </a:lnTo>
                  <a:lnTo>
                    <a:pt x="70661" y="423958"/>
                  </a:lnTo>
                  <a:lnTo>
                    <a:pt x="638642" y="423958"/>
                  </a:lnTo>
                  <a:lnTo>
                    <a:pt x="666147" y="418405"/>
                  </a:lnTo>
                  <a:lnTo>
                    <a:pt x="688607" y="403262"/>
                  </a:lnTo>
                  <a:lnTo>
                    <a:pt x="703751" y="380802"/>
                  </a:lnTo>
                  <a:lnTo>
                    <a:pt x="709303" y="353297"/>
                  </a:lnTo>
                  <a:lnTo>
                    <a:pt x="709303" y="70661"/>
                  </a:lnTo>
                  <a:lnTo>
                    <a:pt x="703751" y="43156"/>
                  </a:lnTo>
                  <a:lnTo>
                    <a:pt x="688607" y="20696"/>
                  </a:lnTo>
                  <a:lnTo>
                    <a:pt x="666147" y="5552"/>
                  </a:lnTo>
                  <a:lnTo>
                    <a:pt x="638642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359" y="5614415"/>
              <a:ext cx="573024" cy="50596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018511" y="5631514"/>
              <a:ext cx="490220" cy="424180"/>
            </a:xfrm>
            <a:custGeom>
              <a:avLst/>
              <a:gdLst/>
              <a:ahLst/>
              <a:cxnLst/>
              <a:rect l="l" t="t" r="r" b="b"/>
              <a:pathLst>
                <a:path w="490220" h="424179">
                  <a:moveTo>
                    <a:pt x="419209" y="0"/>
                  </a:moveTo>
                  <a:lnTo>
                    <a:pt x="70660" y="0"/>
                  </a:lnTo>
                  <a:lnTo>
                    <a:pt x="43156" y="5552"/>
                  </a:lnTo>
                  <a:lnTo>
                    <a:pt x="20695" y="20696"/>
                  </a:lnTo>
                  <a:lnTo>
                    <a:pt x="5552" y="43156"/>
                  </a:lnTo>
                  <a:lnTo>
                    <a:pt x="0" y="70660"/>
                  </a:lnTo>
                  <a:lnTo>
                    <a:pt x="0" y="353297"/>
                  </a:lnTo>
                  <a:lnTo>
                    <a:pt x="5552" y="380802"/>
                  </a:lnTo>
                  <a:lnTo>
                    <a:pt x="20695" y="403262"/>
                  </a:lnTo>
                  <a:lnTo>
                    <a:pt x="43156" y="418406"/>
                  </a:lnTo>
                  <a:lnTo>
                    <a:pt x="70660" y="423958"/>
                  </a:lnTo>
                  <a:lnTo>
                    <a:pt x="419209" y="423958"/>
                  </a:lnTo>
                  <a:lnTo>
                    <a:pt x="446713" y="418406"/>
                  </a:lnTo>
                  <a:lnTo>
                    <a:pt x="469173" y="403262"/>
                  </a:lnTo>
                  <a:lnTo>
                    <a:pt x="484316" y="380802"/>
                  </a:lnTo>
                  <a:lnTo>
                    <a:pt x="489869" y="353297"/>
                  </a:lnTo>
                  <a:lnTo>
                    <a:pt x="489869" y="70660"/>
                  </a:lnTo>
                  <a:lnTo>
                    <a:pt x="484316" y="43156"/>
                  </a:lnTo>
                  <a:lnTo>
                    <a:pt x="469173" y="20696"/>
                  </a:lnTo>
                  <a:lnTo>
                    <a:pt x="446713" y="5552"/>
                  </a:lnTo>
                  <a:lnTo>
                    <a:pt x="419209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547971" y="6244335"/>
            <a:ext cx="260667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0">
                <a:latin typeface="Arial"/>
                <a:cs typeface="Arial"/>
              </a:rPr>
              <a:t>Trench</a:t>
            </a:r>
            <a:r>
              <a:rPr dirty="0" sz="1900" spc="-7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Pinch-</a:t>
            </a:r>
            <a:r>
              <a:rPr dirty="0" sz="1900">
                <a:latin typeface="Arial"/>
                <a:cs typeface="Arial"/>
              </a:rPr>
              <a:t>off</a:t>
            </a:r>
            <a:r>
              <a:rPr dirty="0" sz="1900" spc="-60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Voltage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IGBT</a:t>
            </a:r>
            <a:r>
              <a:rPr dirty="0" spc="-100"/>
              <a:t> </a:t>
            </a:r>
            <a:r>
              <a:rPr dirty="0"/>
              <a:t>Model</a:t>
            </a:r>
            <a:r>
              <a:rPr dirty="0" spc="-90"/>
              <a:t> </a:t>
            </a:r>
            <a:r>
              <a:rPr dirty="0" spc="-10"/>
              <a:t>Verification</a:t>
            </a:r>
            <a:r>
              <a:rPr dirty="0" spc="-90"/>
              <a:t> </a:t>
            </a:r>
            <a:r>
              <a:rPr dirty="0"/>
              <a:t>–</a:t>
            </a:r>
            <a:r>
              <a:rPr dirty="0" spc="-90"/>
              <a:t> </a:t>
            </a:r>
            <a:r>
              <a:rPr dirty="0" spc="-10"/>
              <a:t>Current/Voltage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659516"/>
            <a:ext cx="12189460" cy="3735704"/>
            <a:chOff x="0" y="1659516"/>
            <a:chExt cx="12189460" cy="373570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2816" y="1965959"/>
              <a:ext cx="4136135" cy="34198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6231" y="2161180"/>
              <a:ext cx="3664469" cy="283123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8015" y="1965959"/>
              <a:ext cx="4276344" cy="34198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2502" y="2161180"/>
              <a:ext cx="3688845" cy="283123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014727"/>
              <a:ext cx="3995928" cy="33802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46" y="2208237"/>
              <a:ext cx="3465625" cy="279560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98216" y="1659516"/>
              <a:ext cx="866775" cy="421005"/>
            </a:xfrm>
            <a:custGeom>
              <a:avLst/>
              <a:gdLst/>
              <a:ahLst/>
              <a:cxnLst/>
              <a:rect l="l" t="t" r="r" b="b"/>
              <a:pathLst>
                <a:path w="866775" h="421005">
                  <a:moveTo>
                    <a:pt x="866679" y="0"/>
                  </a:moveTo>
                  <a:lnTo>
                    <a:pt x="0" y="0"/>
                  </a:lnTo>
                  <a:lnTo>
                    <a:pt x="0" y="420453"/>
                  </a:lnTo>
                  <a:lnTo>
                    <a:pt x="866679" y="420453"/>
                  </a:lnTo>
                  <a:lnTo>
                    <a:pt x="866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498216" y="1659516"/>
            <a:ext cx="866775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2100" spc="-20">
                <a:latin typeface="Arial"/>
                <a:cs typeface="Arial"/>
              </a:rPr>
              <a:t>ICVC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057978" y="1659516"/>
            <a:ext cx="1917700" cy="421005"/>
          </a:xfrm>
          <a:custGeom>
            <a:avLst/>
            <a:gdLst/>
            <a:ahLst/>
            <a:cxnLst/>
            <a:rect l="l" t="t" r="r" b="b"/>
            <a:pathLst>
              <a:path w="1917700" h="421005">
                <a:moveTo>
                  <a:pt x="1917473" y="0"/>
                </a:moveTo>
                <a:lnTo>
                  <a:pt x="0" y="0"/>
                </a:lnTo>
                <a:lnTo>
                  <a:pt x="0" y="420453"/>
                </a:lnTo>
                <a:lnTo>
                  <a:pt x="1917473" y="420453"/>
                </a:lnTo>
                <a:lnTo>
                  <a:pt x="1917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5057978" y="1659516"/>
            <a:ext cx="1917700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2100">
                <a:latin typeface="Arial"/>
                <a:cs typeface="Arial"/>
              </a:rPr>
              <a:t>ICVC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Temp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180300" y="1659516"/>
            <a:ext cx="1958975" cy="421005"/>
          </a:xfrm>
          <a:custGeom>
            <a:avLst/>
            <a:gdLst/>
            <a:ahLst/>
            <a:cxnLst/>
            <a:rect l="l" t="t" r="r" b="b"/>
            <a:pathLst>
              <a:path w="1958975" h="421005">
                <a:moveTo>
                  <a:pt x="1958562" y="0"/>
                </a:moveTo>
                <a:lnTo>
                  <a:pt x="0" y="0"/>
                </a:lnTo>
                <a:lnTo>
                  <a:pt x="0" y="420453"/>
                </a:lnTo>
                <a:lnTo>
                  <a:pt x="1958562" y="420453"/>
                </a:lnTo>
                <a:lnTo>
                  <a:pt x="1958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180300" y="1659516"/>
            <a:ext cx="1958975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2100">
                <a:latin typeface="Arial"/>
                <a:cs typeface="Arial"/>
              </a:rPr>
              <a:t>ICVG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@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Temp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IGBT</a:t>
            </a:r>
            <a:r>
              <a:rPr dirty="0" spc="-80"/>
              <a:t> </a:t>
            </a:r>
            <a:r>
              <a:rPr dirty="0"/>
              <a:t>Model</a:t>
            </a:r>
            <a:r>
              <a:rPr dirty="0" spc="-70"/>
              <a:t> </a:t>
            </a:r>
            <a:r>
              <a:rPr dirty="0" spc="-10"/>
              <a:t>Verification</a:t>
            </a:r>
            <a:r>
              <a:rPr dirty="0" spc="-65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-20"/>
              <a:t>Capacitance/Voltage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Gate</a:t>
            </a:r>
            <a:r>
              <a:rPr dirty="0" spc="-80"/>
              <a:t> </a:t>
            </a:r>
            <a:r>
              <a:rPr dirty="0" spc="-10"/>
              <a:t>Charge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89431" y="1862327"/>
            <a:ext cx="4712335" cy="3895725"/>
            <a:chOff x="789431" y="1862327"/>
            <a:chExt cx="4712335" cy="38957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431" y="1862327"/>
              <a:ext cx="4712208" cy="38953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77" y="2056273"/>
              <a:ext cx="4126424" cy="3309604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6647688" y="1792223"/>
            <a:ext cx="4712335" cy="3965575"/>
            <a:chOff x="6647688" y="1792223"/>
            <a:chExt cx="4712335" cy="396557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7688" y="1792223"/>
              <a:ext cx="4712208" cy="39654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1402" y="1987927"/>
              <a:ext cx="4126424" cy="337731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052519" y="1303958"/>
            <a:ext cx="1743710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350"/>
              </a:spcBef>
            </a:pPr>
            <a:r>
              <a:rPr dirty="0" sz="2100" spc="-10">
                <a:latin typeface="Arial"/>
                <a:cs typeface="Arial"/>
              </a:rPr>
              <a:t>Capacitance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8009160" y="1285822"/>
            <a:ext cx="1768475" cy="421005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350"/>
              </a:spcBef>
            </a:pPr>
            <a:r>
              <a:rPr dirty="0" sz="2100">
                <a:latin typeface="Arial"/>
                <a:cs typeface="Arial"/>
              </a:rPr>
              <a:t>Gate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Charge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7375" y="889662"/>
            <a:ext cx="11971655" cy="5285740"/>
            <a:chOff x="217375" y="889662"/>
            <a:chExt cx="11971655" cy="52857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75" y="889662"/>
              <a:ext cx="4315754" cy="309142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9" y="2724911"/>
              <a:ext cx="7830311" cy="34503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4428" y="2921133"/>
              <a:ext cx="7516441" cy="28603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IGBT</a:t>
            </a:r>
            <a:r>
              <a:rPr dirty="0" spc="-105"/>
              <a:t> </a:t>
            </a:r>
            <a:r>
              <a:rPr dirty="0"/>
              <a:t>Model</a:t>
            </a:r>
            <a:r>
              <a:rPr dirty="0" spc="-90"/>
              <a:t> </a:t>
            </a:r>
            <a:r>
              <a:rPr dirty="0" spc="-10"/>
              <a:t>Verification</a:t>
            </a:r>
            <a:r>
              <a:rPr dirty="0" spc="-95"/>
              <a:t> </a:t>
            </a:r>
            <a:r>
              <a:rPr dirty="0"/>
              <a:t>–</a:t>
            </a:r>
            <a:r>
              <a:rPr dirty="0" spc="-90"/>
              <a:t> </a:t>
            </a:r>
            <a:r>
              <a:rPr dirty="0"/>
              <a:t>Double</a:t>
            </a:r>
            <a:r>
              <a:rPr dirty="0" spc="-105"/>
              <a:t> </a:t>
            </a:r>
            <a:r>
              <a:rPr dirty="0" spc="-10"/>
              <a:t>Pulse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313294" y="2006972"/>
            <a:ext cx="2044064" cy="66675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0805" marR="101600">
              <a:lnSpc>
                <a:spcPct val="101099"/>
              </a:lnSpc>
              <a:spcBef>
                <a:spcPts val="220"/>
              </a:spcBef>
            </a:pPr>
            <a:r>
              <a:rPr dirty="0" sz="1900">
                <a:latin typeface="Arial"/>
                <a:cs typeface="Arial"/>
              </a:rPr>
              <a:t>Data:</a:t>
            </a:r>
            <a:r>
              <a:rPr dirty="0" sz="1900" spc="-110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black</a:t>
            </a:r>
            <a:r>
              <a:rPr dirty="0" sz="1900" spc="-10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lines Model:</a:t>
            </a:r>
            <a:r>
              <a:rPr dirty="0" sz="1900" spc="-9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color</a:t>
            </a:r>
            <a:r>
              <a:rPr dirty="0" sz="1900" spc="-85">
                <a:latin typeface="Arial"/>
                <a:cs typeface="Arial"/>
              </a:rPr>
              <a:t> </a:t>
            </a:r>
            <a:r>
              <a:rPr dirty="0" sz="1900" spc="-20">
                <a:latin typeface="Arial"/>
                <a:cs typeface="Arial"/>
              </a:rPr>
              <a:t>lines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IGBT</a:t>
            </a:r>
            <a:r>
              <a:rPr dirty="0" spc="-135"/>
              <a:t> </a:t>
            </a:r>
            <a:r>
              <a:rPr dirty="0"/>
              <a:t>Layout</a:t>
            </a:r>
            <a:r>
              <a:rPr dirty="0" spc="-135"/>
              <a:t> </a:t>
            </a:r>
            <a:r>
              <a:rPr dirty="0" spc="-10"/>
              <a:t>Scaling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90600" y="1352309"/>
            <a:ext cx="10515600" cy="4908550"/>
            <a:chOff x="990600" y="1352309"/>
            <a:chExt cx="10515600" cy="49085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255519"/>
              <a:ext cx="4712208" cy="398678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88" y="2449556"/>
              <a:ext cx="4126424" cy="34005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3991" y="2362199"/>
              <a:ext cx="4712208" cy="38983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8234" y="2558266"/>
              <a:ext cx="4126424" cy="330960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909652" y="1352309"/>
              <a:ext cx="6142355" cy="1076960"/>
            </a:xfrm>
            <a:custGeom>
              <a:avLst/>
              <a:gdLst/>
              <a:ahLst/>
              <a:cxnLst/>
              <a:rect l="l" t="t" r="r" b="b"/>
              <a:pathLst>
                <a:path w="6142355" h="1076960">
                  <a:moveTo>
                    <a:pt x="6141793" y="0"/>
                  </a:moveTo>
                  <a:lnTo>
                    <a:pt x="0" y="0"/>
                  </a:lnTo>
                  <a:lnTo>
                    <a:pt x="0" y="1076360"/>
                  </a:lnTo>
                  <a:lnTo>
                    <a:pt x="6141793" y="1076360"/>
                  </a:lnTo>
                  <a:lnTo>
                    <a:pt x="6141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909652" y="1352309"/>
            <a:ext cx="6142355" cy="107696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 marL="91440" marR="87630" indent="3810">
              <a:lnSpc>
                <a:spcPct val="101400"/>
              </a:lnSpc>
              <a:spcBef>
                <a:spcPts val="320"/>
              </a:spcBef>
            </a:pPr>
            <a:r>
              <a:rPr dirty="0" sz="2100">
                <a:latin typeface="Arial"/>
                <a:cs typeface="Arial"/>
              </a:rPr>
              <a:t>50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device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predicted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directly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from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75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model </a:t>
            </a:r>
            <a:r>
              <a:rPr dirty="0" sz="2100">
                <a:latin typeface="Arial"/>
                <a:cs typeface="Arial"/>
              </a:rPr>
              <a:t>with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only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layout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parameters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changed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8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model,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no </a:t>
            </a:r>
            <a:r>
              <a:rPr dirty="0" sz="2100" spc="-10">
                <a:latin typeface="Arial"/>
                <a:cs typeface="Arial"/>
              </a:rPr>
              <a:t>tuning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28463" y="3441820"/>
            <a:ext cx="2679065" cy="2106930"/>
            <a:chOff x="1628463" y="3441820"/>
            <a:chExt cx="2679065" cy="21069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8463" y="3441820"/>
              <a:ext cx="2678714" cy="210674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05480" y="4280282"/>
              <a:ext cx="846455" cy="164465"/>
            </a:xfrm>
            <a:custGeom>
              <a:avLst/>
              <a:gdLst/>
              <a:ahLst/>
              <a:cxnLst/>
              <a:rect l="l" t="t" r="r" b="b"/>
              <a:pathLst>
                <a:path w="846454" h="164464">
                  <a:moveTo>
                    <a:pt x="0" y="27409"/>
                  </a:moveTo>
                  <a:lnTo>
                    <a:pt x="2153" y="16740"/>
                  </a:lnTo>
                  <a:lnTo>
                    <a:pt x="8028" y="8028"/>
                  </a:lnTo>
                  <a:lnTo>
                    <a:pt x="16740" y="2153"/>
                  </a:lnTo>
                  <a:lnTo>
                    <a:pt x="27409" y="0"/>
                  </a:lnTo>
                  <a:lnTo>
                    <a:pt x="819038" y="0"/>
                  </a:lnTo>
                  <a:lnTo>
                    <a:pt x="829707" y="2153"/>
                  </a:lnTo>
                  <a:lnTo>
                    <a:pt x="838419" y="8028"/>
                  </a:lnTo>
                  <a:lnTo>
                    <a:pt x="844294" y="16740"/>
                  </a:lnTo>
                  <a:lnTo>
                    <a:pt x="846448" y="27409"/>
                  </a:lnTo>
                  <a:lnTo>
                    <a:pt x="846448" y="137043"/>
                  </a:lnTo>
                  <a:lnTo>
                    <a:pt x="844294" y="147712"/>
                  </a:lnTo>
                  <a:lnTo>
                    <a:pt x="838419" y="156424"/>
                  </a:lnTo>
                  <a:lnTo>
                    <a:pt x="829707" y="162299"/>
                  </a:lnTo>
                  <a:lnTo>
                    <a:pt x="819038" y="164453"/>
                  </a:lnTo>
                  <a:lnTo>
                    <a:pt x="27409" y="164453"/>
                  </a:lnTo>
                  <a:lnTo>
                    <a:pt x="16740" y="162299"/>
                  </a:lnTo>
                  <a:lnTo>
                    <a:pt x="8028" y="156424"/>
                  </a:lnTo>
                  <a:lnTo>
                    <a:pt x="2153" y="147712"/>
                  </a:lnTo>
                  <a:lnTo>
                    <a:pt x="0" y="137043"/>
                  </a:lnTo>
                  <a:lnTo>
                    <a:pt x="0" y="2740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/>
              <a:t>IGBT</a:t>
            </a:r>
            <a:r>
              <a:rPr dirty="0" spc="-90"/>
              <a:t> </a:t>
            </a:r>
            <a:r>
              <a:rPr dirty="0"/>
              <a:t>E</a:t>
            </a:r>
            <a:r>
              <a:rPr dirty="0" baseline="-19444" sz="3000"/>
              <a:t>OFF</a:t>
            </a:r>
            <a:r>
              <a:rPr dirty="0" baseline="-19444" sz="3000" spc="254"/>
              <a:t> </a:t>
            </a:r>
            <a:r>
              <a:rPr dirty="0" sz="3000"/>
              <a:t>vs.</a:t>
            </a:r>
            <a:r>
              <a:rPr dirty="0" sz="3000" spc="-75"/>
              <a:t> </a:t>
            </a:r>
            <a:r>
              <a:rPr dirty="0" sz="3000"/>
              <a:t>V</a:t>
            </a:r>
            <a:r>
              <a:rPr dirty="0" baseline="-19444" sz="3000"/>
              <a:t>CEsat</a:t>
            </a:r>
            <a:r>
              <a:rPr dirty="0" baseline="-19444" sz="3000" spc="247"/>
              <a:t> </a:t>
            </a:r>
            <a:r>
              <a:rPr dirty="0" sz="3000"/>
              <a:t>with</a:t>
            </a:r>
            <a:r>
              <a:rPr dirty="0" sz="3000" spc="-80"/>
              <a:t> </a:t>
            </a:r>
            <a:r>
              <a:rPr dirty="0" sz="3000"/>
              <a:t>Anode</a:t>
            </a:r>
            <a:r>
              <a:rPr dirty="0" sz="3000" spc="-85"/>
              <a:t> </a:t>
            </a:r>
            <a:r>
              <a:rPr dirty="0" sz="3000" spc="-10"/>
              <a:t>Doping</a:t>
            </a:r>
            <a:endParaRPr sz="3000"/>
          </a:p>
        </p:txBody>
      </p:sp>
      <p:sp>
        <p:nvSpPr>
          <p:cNvPr id="6" name="object 6" descr=""/>
          <p:cNvSpPr/>
          <p:nvPr/>
        </p:nvSpPr>
        <p:spPr>
          <a:xfrm>
            <a:off x="253795" y="1212709"/>
            <a:ext cx="5510530" cy="1988820"/>
          </a:xfrm>
          <a:custGeom>
            <a:avLst/>
            <a:gdLst/>
            <a:ahLst/>
            <a:cxnLst/>
            <a:rect l="l" t="t" r="r" b="b"/>
            <a:pathLst>
              <a:path w="5510530" h="1988820">
                <a:moveTo>
                  <a:pt x="0" y="0"/>
                </a:moveTo>
                <a:lnTo>
                  <a:pt x="5510366" y="0"/>
                </a:lnTo>
                <a:lnTo>
                  <a:pt x="5510366" y="1988767"/>
                </a:lnTo>
                <a:lnTo>
                  <a:pt x="0" y="198876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266700" marR="43815" indent="-241300">
              <a:lnSpc>
                <a:spcPct val="100000"/>
              </a:lnSpc>
              <a:spcBef>
                <a:spcPts val="100"/>
              </a:spcBef>
              <a:buChar char="•"/>
              <a:tabLst>
                <a:tab pos="266700" algn="l"/>
              </a:tabLst>
            </a:pPr>
            <a:r>
              <a:rPr dirty="0"/>
              <a:t>Model</a:t>
            </a:r>
            <a:r>
              <a:rPr dirty="0" spc="445"/>
              <a:t> </a:t>
            </a:r>
            <a:r>
              <a:rPr dirty="0"/>
              <a:t>input</a:t>
            </a:r>
            <a:r>
              <a:rPr dirty="0" spc="455"/>
              <a:t> </a:t>
            </a:r>
            <a:r>
              <a:rPr dirty="0"/>
              <a:t>parameter</a:t>
            </a:r>
            <a:r>
              <a:rPr dirty="0" spc="465"/>
              <a:t> </a:t>
            </a:r>
            <a:r>
              <a:rPr dirty="0" b="1">
                <a:latin typeface="Arial"/>
                <a:cs typeface="Arial"/>
              </a:rPr>
              <a:t>ncolln</a:t>
            </a:r>
            <a:r>
              <a:rPr dirty="0" spc="470" b="1">
                <a:latin typeface="Arial"/>
                <a:cs typeface="Arial"/>
              </a:rPr>
              <a:t> </a:t>
            </a:r>
            <a:r>
              <a:rPr dirty="0"/>
              <a:t>stands</a:t>
            </a:r>
            <a:r>
              <a:rPr dirty="0" spc="459"/>
              <a:t> </a:t>
            </a:r>
            <a:r>
              <a:rPr dirty="0" spc="-25"/>
              <a:t>for </a:t>
            </a:r>
            <a:r>
              <a:rPr dirty="0"/>
              <a:t>normalized</a:t>
            </a:r>
            <a:r>
              <a:rPr dirty="0" spc="105"/>
              <a:t> </a:t>
            </a:r>
            <a:r>
              <a:rPr dirty="0"/>
              <a:t>collector</a:t>
            </a:r>
            <a:r>
              <a:rPr dirty="0" spc="105"/>
              <a:t> </a:t>
            </a:r>
            <a:r>
              <a:rPr dirty="0"/>
              <a:t>(anode)</a:t>
            </a:r>
            <a:r>
              <a:rPr dirty="0" spc="114"/>
              <a:t> </a:t>
            </a:r>
            <a:r>
              <a:rPr dirty="0" spc="-10"/>
              <a:t>doping.</a:t>
            </a:r>
          </a:p>
          <a:p>
            <a:pPr algn="just" marL="266700" marR="41275" indent="-241300">
              <a:lnSpc>
                <a:spcPct val="101000"/>
              </a:lnSpc>
              <a:spcBef>
                <a:spcPts val="1055"/>
              </a:spcBef>
              <a:buChar char="•"/>
              <a:tabLst>
                <a:tab pos="266700" algn="l"/>
              </a:tabLst>
            </a:pPr>
            <a:r>
              <a:rPr dirty="0"/>
              <a:t>Sweeping</a:t>
            </a:r>
            <a:r>
              <a:rPr dirty="0" spc="285"/>
              <a:t>    </a:t>
            </a:r>
            <a:r>
              <a:rPr dirty="0"/>
              <a:t>this</a:t>
            </a:r>
            <a:r>
              <a:rPr dirty="0" spc="280"/>
              <a:t>    </a:t>
            </a:r>
            <a:r>
              <a:rPr dirty="0"/>
              <a:t>parameter</a:t>
            </a:r>
            <a:r>
              <a:rPr dirty="0" spc="285"/>
              <a:t>    </a:t>
            </a:r>
            <a:r>
              <a:rPr dirty="0" spc="-10"/>
              <a:t>enables </a:t>
            </a:r>
            <a:r>
              <a:rPr dirty="0"/>
              <a:t>designers</a:t>
            </a:r>
            <a:r>
              <a:rPr dirty="0" spc="225"/>
              <a:t> </a:t>
            </a:r>
            <a:r>
              <a:rPr dirty="0"/>
              <a:t>to</a:t>
            </a:r>
            <a:r>
              <a:rPr dirty="0" spc="240"/>
              <a:t> </a:t>
            </a:r>
            <a:r>
              <a:rPr dirty="0"/>
              <a:t>walk</a:t>
            </a:r>
            <a:r>
              <a:rPr dirty="0" spc="235"/>
              <a:t> </a:t>
            </a:r>
            <a:r>
              <a:rPr dirty="0"/>
              <a:t>the</a:t>
            </a:r>
            <a:r>
              <a:rPr dirty="0" spc="240"/>
              <a:t> </a:t>
            </a:r>
            <a:r>
              <a:rPr dirty="0"/>
              <a:t>technology</a:t>
            </a:r>
            <a:r>
              <a:rPr dirty="0" spc="229"/>
              <a:t> </a:t>
            </a:r>
            <a:r>
              <a:rPr dirty="0"/>
              <a:t>E</a:t>
            </a:r>
            <a:r>
              <a:rPr dirty="0" baseline="-15873" sz="2100"/>
              <a:t>OFF</a:t>
            </a:r>
            <a:r>
              <a:rPr dirty="0" baseline="-15873" sz="2100" spc="630"/>
              <a:t> </a:t>
            </a:r>
            <a:r>
              <a:rPr dirty="0" sz="2100" spc="-25"/>
              <a:t>vs. </a:t>
            </a:r>
            <a:r>
              <a:rPr dirty="0" sz="2100"/>
              <a:t>V</a:t>
            </a:r>
            <a:r>
              <a:rPr dirty="0" baseline="-15873" sz="2100"/>
              <a:t>CE</a:t>
            </a:r>
            <a:r>
              <a:rPr dirty="0" baseline="-15873" sz="2100" spc="405"/>
              <a:t> </a:t>
            </a:r>
            <a:r>
              <a:rPr dirty="0" sz="2100"/>
              <a:t>trade-off</a:t>
            </a:r>
            <a:r>
              <a:rPr dirty="0" sz="2100" spc="65"/>
              <a:t> </a:t>
            </a:r>
            <a:r>
              <a:rPr dirty="0" sz="2100" spc="-10"/>
              <a:t>curve</a:t>
            </a:r>
            <a:endParaRPr sz="2100"/>
          </a:p>
        </p:txBody>
      </p:sp>
      <p:grpSp>
        <p:nvGrpSpPr>
          <p:cNvPr id="8" name="object 8" descr=""/>
          <p:cNvGrpSpPr/>
          <p:nvPr/>
        </p:nvGrpSpPr>
        <p:grpSpPr>
          <a:xfrm>
            <a:off x="6409944" y="1063751"/>
            <a:ext cx="5779135" cy="4782820"/>
            <a:chOff x="6409944" y="1063751"/>
            <a:chExt cx="5779135" cy="478282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944" y="1063751"/>
              <a:ext cx="5779008" cy="47823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4262" y="1259385"/>
              <a:ext cx="5299102" cy="419398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Technology</a:t>
            </a:r>
            <a:r>
              <a:rPr dirty="0" spc="-95"/>
              <a:t> </a:t>
            </a:r>
            <a:r>
              <a:rPr dirty="0" spc="-10"/>
              <a:t>Derivative</a:t>
            </a:r>
            <a:r>
              <a:rPr dirty="0" spc="-105"/>
              <a:t> </a:t>
            </a:r>
            <a:r>
              <a:rPr dirty="0" spc="-10"/>
              <a:t>Evaluation</a:t>
            </a:r>
            <a:r>
              <a:rPr dirty="0" spc="-95"/>
              <a:t> </a:t>
            </a:r>
            <a:r>
              <a:rPr dirty="0"/>
              <a:t>based</a:t>
            </a:r>
            <a:r>
              <a:rPr dirty="0" spc="-100"/>
              <a:t> </a:t>
            </a:r>
            <a:r>
              <a:rPr dirty="0"/>
              <a:t>on</a:t>
            </a:r>
            <a:r>
              <a:rPr dirty="0" spc="-95"/>
              <a:t> </a:t>
            </a:r>
            <a:r>
              <a:rPr dirty="0"/>
              <a:t>IGBT</a:t>
            </a:r>
            <a:r>
              <a:rPr dirty="0" spc="-100"/>
              <a:t> </a:t>
            </a:r>
            <a:r>
              <a:rPr dirty="0"/>
              <a:t>SPICE</a:t>
            </a:r>
            <a:r>
              <a:rPr dirty="0" spc="-95"/>
              <a:t> </a:t>
            </a:r>
            <a:r>
              <a:rPr dirty="0" spc="-10"/>
              <a:t>Model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7111" y="1111083"/>
            <a:ext cx="7162800" cy="1767839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58419" rIns="0" bIns="0" rtlCol="0" vert="horz">
            <a:spAutoFit/>
          </a:bodyPr>
          <a:lstStyle/>
          <a:p>
            <a:pPr marL="332740" marR="85725" indent="-241300">
              <a:lnSpc>
                <a:spcPts val="2500"/>
              </a:lnSpc>
              <a:spcBef>
                <a:spcPts val="459"/>
              </a:spcBef>
              <a:buClr>
                <a:srgbClr val="A6A6A6"/>
              </a:buClr>
              <a:buChar char="•"/>
              <a:tabLst>
                <a:tab pos="332105" algn="l"/>
                <a:tab pos="332740" algn="l"/>
              </a:tabLst>
            </a:pPr>
            <a:r>
              <a:rPr dirty="0" sz="2100">
                <a:latin typeface="Arial"/>
                <a:cs typeface="Arial"/>
              </a:rPr>
              <a:t>Goal</a:t>
            </a:r>
            <a:r>
              <a:rPr dirty="0" sz="2100" spc="2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3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3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isolate</a:t>
            </a:r>
            <a:r>
              <a:rPr dirty="0" sz="2100" spc="3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highest</a:t>
            </a:r>
            <a:r>
              <a:rPr dirty="0" sz="2100" spc="29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process</a:t>
            </a:r>
            <a:r>
              <a:rPr dirty="0" sz="2100" spc="3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parameter</a:t>
            </a:r>
            <a:r>
              <a:rPr dirty="0" sz="2100" spc="31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sensitivity </a:t>
            </a:r>
            <a:r>
              <a:rPr dirty="0" sz="2100">
                <a:latin typeface="Arial"/>
                <a:cs typeface="Arial"/>
              </a:rPr>
              <a:t>for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EON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improvement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from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POR</a:t>
            </a:r>
            <a:r>
              <a:rPr dirty="0" sz="2100" spc="7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device.</a:t>
            </a:r>
            <a:endParaRPr sz="2100">
              <a:latin typeface="Arial"/>
              <a:cs typeface="Arial"/>
            </a:endParaRPr>
          </a:p>
          <a:p>
            <a:pPr marL="332740" indent="-241300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332105" algn="l"/>
                <a:tab pos="332740" algn="l"/>
                <a:tab pos="1364615" algn="l"/>
                <a:tab pos="2322830" algn="l"/>
                <a:tab pos="3580765" algn="l"/>
                <a:tab pos="4071620" algn="l"/>
                <a:tab pos="4667250" algn="l"/>
                <a:tab pos="5834380" algn="l"/>
              </a:tabLst>
            </a:pPr>
            <a:r>
              <a:rPr dirty="0" sz="2100" spc="-10">
                <a:latin typeface="Arial"/>
                <a:cs typeface="Arial"/>
              </a:rPr>
              <a:t>SPICE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20">
                <a:latin typeface="Arial"/>
                <a:cs typeface="Arial"/>
              </a:rPr>
              <a:t>model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captures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25">
                <a:latin typeface="Arial"/>
                <a:cs typeface="Arial"/>
              </a:rPr>
              <a:t>all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25">
                <a:latin typeface="Arial"/>
                <a:cs typeface="Arial"/>
              </a:rPr>
              <a:t>the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process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parameter</a:t>
            </a:r>
            <a:endParaRPr sz="2100">
              <a:latin typeface="Arial"/>
              <a:cs typeface="Arial"/>
            </a:endParaRPr>
          </a:p>
          <a:p>
            <a:pPr marL="332740" marR="85090">
              <a:lnSpc>
                <a:spcPts val="2500"/>
              </a:lnSpc>
              <a:tabLst>
                <a:tab pos="1774189" algn="l"/>
                <a:tab pos="2496820" algn="l"/>
                <a:tab pos="3716020" algn="l"/>
                <a:tab pos="4421505" algn="l"/>
                <a:tab pos="5353685" algn="l"/>
              </a:tabLst>
            </a:pPr>
            <a:r>
              <a:rPr dirty="0" sz="2100" spc="-10">
                <a:latin typeface="Arial"/>
                <a:cs typeface="Arial"/>
              </a:rPr>
              <a:t>sensitivity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25">
                <a:latin typeface="Arial"/>
                <a:cs typeface="Arial"/>
              </a:rPr>
              <a:t>and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enables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20">
                <a:latin typeface="Arial"/>
                <a:cs typeface="Arial"/>
              </a:rPr>
              <a:t>fast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result</a:t>
            </a:r>
            <a:r>
              <a:rPr dirty="0" sz="2100">
                <a:latin typeface="Arial"/>
                <a:cs typeface="Arial"/>
              </a:rPr>
              <a:t>	</a:t>
            </a:r>
            <a:r>
              <a:rPr dirty="0" sz="2100" spc="-10">
                <a:latin typeface="Arial"/>
                <a:cs typeface="Arial"/>
              </a:rPr>
              <a:t>determination. </a:t>
            </a:r>
            <a:r>
              <a:rPr dirty="0" sz="2100">
                <a:latin typeface="Arial"/>
                <a:cs typeface="Arial"/>
              </a:rPr>
              <a:t>(compared</a:t>
            </a:r>
            <a:r>
              <a:rPr dirty="0" sz="2100" spc="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9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impractical</a:t>
            </a:r>
            <a:r>
              <a:rPr dirty="0" sz="2100" spc="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TCAD</a:t>
            </a:r>
            <a:r>
              <a:rPr dirty="0" sz="2100" spc="10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and/or</a:t>
            </a:r>
            <a:r>
              <a:rPr dirty="0" sz="2100" spc="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fabrication</a:t>
            </a:r>
            <a:r>
              <a:rPr dirty="0" sz="2100" spc="10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trials)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626529" y="849454"/>
          <a:ext cx="4299585" cy="234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869"/>
                <a:gridCol w="855344"/>
                <a:gridCol w="855344"/>
                <a:gridCol w="855344"/>
                <a:gridCol w="855345"/>
              </a:tblGrid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68275" indent="23495">
                        <a:lnSpc>
                          <a:spcPts val="1610"/>
                        </a:lnSpc>
                        <a:spcBef>
                          <a:spcPts val="59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Pwell Depth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28270" indent="-40005">
                        <a:lnSpc>
                          <a:spcPts val="1610"/>
                        </a:lnSpc>
                        <a:spcBef>
                          <a:spcPts val="590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Trench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Depth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GT:ET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97D2E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 marL="635">
                        <a:lnSpc>
                          <a:spcPts val="1795"/>
                        </a:lnSpc>
                        <a:spcBef>
                          <a:spcPts val="93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93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93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93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  <a:spcBef>
                          <a:spcPts val="93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  <a:spcBef>
                          <a:spcPts val="93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B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  <a:spcBef>
                          <a:spcPts val="93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  <a:spcBef>
                          <a:spcPts val="93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  <a:spcBef>
                          <a:spcPts val="93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C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CE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74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74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74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POR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74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7D7CD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7718316" y="3545592"/>
            <a:ext cx="4333875" cy="2086610"/>
            <a:chOff x="7718316" y="3545592"/>
            <a:chExt cx="4333875" cy="2086610"/>
          </a:xfrm>
        </p:grpSpPr>
        <p:sp>
          <p:nvSpPr>
            <p:cNvPr id="6" name="object 6" descr=""/>
            <p:cNvSpPr/>
            <p:nvPr/>
          </p:nvSpPr>
          <p:spPr>
            <a:xfrm>
              <a:off x="7756592" y="4770884"/>
              <a:ext cx="1044575" cy="407034"/>
            </a:xfrm>
            <a:custGeom>
              <a:avLst/>
              <a:gdLst/>
              <a:ahLst/>
              <a:cxnLst/>
              <a:rect l="l" t="t" r="r" b="b"/>
              <a:pathLst>
                <a:path w="1044575" h="407035">
                  <a:moveTo>
                    <a:pt x="0" y="406930"/>
                  </a:moveTo>
                  <a:lnTo>
                    <a:pt x="190301" y="406930"/>
                  </a:lnTo>
                </a:path>
                <a:path w="1044575" h="407035">
                  <a:moveTo>
                    <a:pt x="663938" y="406930"/>
                  </a:moveTo>
                  <a:lnTo>
                    <a:pt x="1044541" y="406930"/>
                  </a:lnTo>
                </a:path>
                <a:path w="1044575" h="407035">
                  <a:moveTo>
                    <a:pt x="0" y="0"/>
                  </a:moveTo>
                  <a:lnTo>
                    <a:pt x="190301" y="0"/>
                  </a:lnTo>
                </a:path>
                <a:path w="1044575" h="407035">
                  <a:moveTo>
                    <a:pt x="663938" y="0"/>
                  </a:moveTo>
                  <a:lnTo>
                    <a:pt x="1044541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946894" y="4775123"/>
              <a:ext cx="473709" cy="814069"/>
            </a:xfrm>
            <a:custGeom>
              <a:avLst/>
              <a:gdLst/>
              <a:ahLst/>
              <a:cxnLst/>
              <a:rect l="l" t="t" r="r" b="b"/>
              <a:pathLst>
                <a:path w="473709" h="814070">
                  <a:moveTo>
                    <a:pt x="473637" y="0"/>
                  </a:moveTo>
                  <a:lnTo>
                    <a:pt x="0" y="0"/>
                  </a:lnTo>
                  <a:lnTo>
                    <a:pt x="0" y="813860"/>
                  </a:lnTo>
                  <a:lnTo>
                    <a:pt x="473637" y="813860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283229" y="5177814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0601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801134" y="5037932"/>
              <a:ext cx="482600" cy="551180"/>
            </a:xfrm>
            <a:custGeom>
              <a:avLst/>
              <a:gdLst/>
              <a:ahLst/>
              <a:cxnLst/>
              <a:rect l="l" t="t" r="r" b="b"/>
              <a:pathLst>
                <a:path w="482600" h="551179">
                  <a:moveTo>
                    <a:pt x="482095" y="0"/>
                  </a:moveTo>
                  <a:lnTo>
                    <a:pt x="0" y="0"/>
                  </a:lnTo>
                  <a:lnTo>
                    <a:pt x="0" y="551051"/>
                  </a:lnTo>
                  <a:lnTo>
                    <a:pt x="482095" y="551051"/>
                  </a:lnTo>
                  <a:lnTo>
                    <a:pt x="4820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137468" y="5177814"/>
              <a:ext cx="389255" cy="0"/>
            </a:xfrm>
            <a:custGeom>
              <a:avLst/>
              <a:gdLst/>
              <a:ahLst/>
              <a:cxnLst/>
              <a:rect l="l" t="t" r="r" b="b"/>
              <a:pathLst>
                <a:path w="389254" h="0">
                  <a:moveTo>
                    <a:pt x="0" y="0"/>
                  </a:moveTo>
                  <a:lnTo>
                    <a:pt x="389059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63831" y="4987066"/>
              <a:ext cx="473709" cy="601980"/>
            </a:xfrm>
            <a:custGeom>
              <a:avLst/>
              <a:gdLst/>
              <a:ahLst/>
              <a:cxnLst/>
              <a:rect l="l" t="t" r="r" b="b"/>
              <a:pathLst>
                <a:path w="473709" h="601979">
                  <a:moveTo>
                    <a:pt x="473637" y="0"/>
                  </a:moveTo>
                  <a:lnTo>
                    <a:pt x="0" y="0"/>
                  </a:lnTo>
                  <a:lnTo>
                    <a:pt x="0" y="601917"/>
                  </a:lnTo>
                  <a:lnTo>
                    <a:pt x="473637" y="601917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000166" y="5177814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0601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26528" y="4834466"/>
              <a:ext cx="473709" cy="755015"/>
            </a:xfrm>
            <a:custGeom>
              <a:avLst/>
              <a:gdLst/>
              <a:ahLst/>
              <a:cxnLst/>
              <a:rect l="l" t="t" r="r" b="b"/>
              <a:pathLst>
                <a:path w="473709" h="755014">
                  <a:moveTo>
                    <a:pt x="473638" y="0"/>
                  </a:moveTo>
                  <a:lnTo>
                    <a:pt x="0" y="0"/>
                  </a:lnTo>
                  <a:lnTo>
                    <a:pt x="0" y="754517"/>
                  </a:lnTo>
                  <a:lnTo>
                    <a:pt x="473638" y="754517"/>
                  </a:lnTo>
                  <a:lnTo>
                    <a:pt x="47363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000166" y="4770884"/>
              <a:ext cx="1045210" cy="407034"/>
            </a:xfrm>
            <a:custGeom>
              <a:avLst/>
              <a:gdLst/>
              <a:ahLst/>
              <a:cxnLst/>
              <a:rect l="l" t="t" r="r" b="b"/>
              <a:pathLst>
                <a:path w="1045209" h="407035">
                  <a:moveTo>
                    <a:pt x="854238" y="406930"/>
                  </a:moveTo>
                  <a:lnTo>
                    <a:pt x="1044596" y="406930"/>
                  </a:lnTo>
                </a:path>
                <a:path w="1045209" h="407035">
                  <a:moveTo>
                    <a:pt x="0" y="0"/>
                  </a:moveTo>
                  <a:lnTo>
                    <a:pt x="380601" y="0"/>
                  </a:lnTo>
                </a:path>
                <a:path w="1045209" h="407035">
                  <a:moveTo>
                    <a:pt x="854238" y="0"/>
                  </a:moveTo>
                  <a:lnTo>
                    <a:pt x="1044596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380768" y="4758167"/>
              <a:ext cx="473709" cy="831215"/>
            </a:xfrm>
            <a:custGeom>
              <a:avLst/>
              <a:gdLst/>
              <a:ahLst/>
              <a:cxnLst/>
              <a:rect l="l" t="t" r="r" b="b"/>
              <a:pathLst>
                <a:path w="473709" h="831214">
                  <a:moveTo>
                    <a:pt x="473637" y="0"/>
                  </a:moveTo>
                  <a:lnTo>
                    <a:pt x="0" y="0"/>
                  </a:lnTo>
                  <a:lnTo>
                    <a:pt x="0" y="830816"/>
                  </a:lnTo>
                  <a:lnTo>
                    <a:pt x="473637" y="830816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56592" y="3956967"/>
              <a:ext cx="844550" cy="407034"/>
            </a:xfrm>
            <a:custGeom>
              <a:avLst/>
              <a:gdLst/>
              <a:ahLst/>
              <a:cxnLst/>
              <a:rect l="l" t="t" r="r" b="b"/>
              <a:pathLst>
                <a:path w="844550" h="407035">
                  <a:moveTo>
                    <a:pt x="0" y="406930"/>
                  </a:moveTo>
                  <a:lnTo>
                    <a:pt x="190301" y="406930"/>
                  </a:lnTo>
                </a:path>
                <a:path w="844550" h="407035">
                  <a:moveTo>
                    <a:pt x="663938" y="406930"/>
                  </a:moveTo>
                  <a:lnTo>
                    <a:pt x="844440" y="406930"/>
                  </a:lnTo>
                </a:path>
                <a:path w="844550" h="407035">
                  <a:moveTo>
                    <a:pt x="0" y="0"/>
                  </a:moveTo>
                  <a:lnTo>
                    <a:pt x="844440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46894" y="3961263"/>
              <a:ext cx="473709" cy="814069"/>
            </a:xfrm>
            <a:custGeom>
              <a:avLst/>
              <a:gdLst/>
              <a:ahLst/>
              <a:cxnLst/>
              <a:rect l="l" t="t" r="r" b="b"/>
              <a:pathLst>
                <a:path w="473709" h="814070">
                  <a:moveTo>
                    <a:pt x="473637" y="0"/>
                  </a:moveTo>
                  <a:lnTo>
                    <a:pt x="0" y="0"/>
                  </a:lnTo>
                  <a:lnTo>
                    <a:pt x="0" y="813860"/>
                  </a:lnTo>
                  <a:lnTo>
                    <a:pt x="473637" y="813860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283229" y="4770884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0601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801134" y="4537748"/>
              <a:ext cx="482600" cy="500380"/>
            </a:xfrm>
            <a:custGeom>
              <a:avLst/>
              <a:gdLst/>
              <a:ahLst/>
              <a:cxnLst/>
              <a:rect l="l" t="t" r="r" b="b"/>
              <a:pathLst>
                <a:path w="482600" h="500379">
                  <a:moveTo>
                    <a:pt x="482095" y="0"/>
                  </a:moveTo>
                  <a:lnTo>
                    <a:pt x="0" y="0"/>
                  </a:lnTo>
                  <a:lnTo>
                    <a:pt x="0" y="500184"/>
                  </a:lnTo>
                  <a:lnTo>
                    <a:pt x="482095" y="500184"/>
                  </a:lnTo>
                  <a:lnTo>
                    <a:pt x="48209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529286" y="3956967"/>
              <a:ext cx="2515870" cy="814069"/>
            </a:xfrm>
            <a:custGeom>
              <a:avLst/>
              <a:gdLst/>
              <a:ahLst/>
              <a:cxnLst/>
              <a:rect l="l" t="t" r="r" b="b"/>
              <a:pathLst>
                <a:path w="2515870" h="814070">
                  <a:moveTo>
                    <a:pt x="608182" y="813917"/>
                  </a:moveTo>
                  <a:lnTo>
                    <a:pt x="997241" y="813917"/>
                  </a:lnTo>
                </a:path>
                <a:path w="2515870" h="814070">
                  <a:moveTo>
                    <a:pt x="608182" y="406930"/>
                  </a:moveTo>
                  <a:lnTo>
                    <a:pt x="997241" y="406930"/>
                  </a:lnTo>
                </a:path>
                <a:path w="2515870" h="814070">
                  <a:moveTo>
                    <a:pt x="0" y="0"/>
                  </a:moveTo>
                  <a:lnTo>
                    <a:pt x="134544" y="0"/>
                  </a:lnTo>
                </a:path>
                <a:path w="2515870" h="814070">
                  <a:moveTo>
                    <a:pt x="608182" y="0"/>
                  </a:moveTo>
                  <a:lnTo>
                    <a:pt x="2515476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63831" y="3842575"/>
              <a:ext cx="473709" cy="1144905"/>
            </a:xfrm>
            <a:custGeom>
              <a:avLst/>
              <a:gdLst/>
              <a:ahLst/>
              <a:cxnLst/>
              <a:rect l="l" t="t" r="r" b="b"/>
              <a:pathLst>
                <a:path w="473709" h="1144904">
                  <a:moveTo>
                    <a:pt x="473637" y="0"/>
                  </a:moveTo>
                  <a:lnTo>
                    <a:pt x="0" y="0"/>
                  </a:lnTo>
                  <a:lnTo>
                    <a:pt x="0" y="1144490"/>
                  </a:lnTo>
                  <a:lnTo>
                    <a:pt x="473637" y="1144490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000166" y="4363897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0601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526528" y="4105384"/>
              <a:ext cx="473709" cy="729615"/>
            </a:xfrm>
            <a:custGeom>
              <a:avLst/>
              <a:gdLst/>
              <a:ahLst/>
              <a:cxnLst/>
              <a:rect l="l" t="t" r="r" b="b"/>
              <a:pathLst>
                <a:path w="473709" h="729614">
                  <a:moveTo>
                    <a:pt x="473638" y="0"/>
                  </a:moveTo>
                  <a:lnTo>
                    <a:pt x="0" y="0"/>
                  </a:lnTo>
                  <a:lnTo>
                    <a:pt x="0" y="729082"/>
                  </a:lnTo>
                  <a:lnTo>
                    <a:pt x="473638" y="729082"/>
                  </a:lnTo>
                  <a:lnTo>
                    <a:pt x="47363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854405" y="4363897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357" y="0"/>
                  </a:lnTo>
                </a:path>
              </a:pathLst>
            </a:custGeom>
            <a:ln w="847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380768" y="3961263"/>
              <a:ext cx="473709" cy="796925"/>
            </a:xfrm>
            <a:custGeom>
              <a:avLst/>
              <a:gdLst/>
              <a:ahLst/>
              <a:cxnLst/>
              <a:rect l="l" t="t" r="r" b="b"/>
              <a:pathLst>
                <a:path w="473709" h="796925">
                  <a:moveTo>
                    <a:pt x="473637" y="0"/>
                  </a:moveTo>
                  <a:lnTo>
                    <a:pt x="0" y="0"/>
                  </a:lnTo>
                  <a:lnTo>
                    <a:pt x="0" y="796904"/>
                  </a:lnTo>
                  <a:lnTo>
                    <a:pt x="473637" y="796904"/>
                  </a:lnTo>
                  <a:lnTo>
                    <a:pt x="47363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722761" y="3550037"/>
              <a:ext cx="4322445" cy="2077720"/>
            </a:xfrm>
            <a:custGeom>
              <a:avLst/>
              <a:gdLst/>
              <a:ahLst/>
              <a:cxnLst/>
              <a:rect l="l" t="t" r="r" b="b"/>
              <a:pathLst>
                <a:path w="4322445" h="2077720">
                  <a:moveTo>
                    <a:pt x="33831" y="0"/>
                  </a:moveTo>
                  <a:lnTo>
                    <a:pt x="4322001" y="0"/>
                  </a:lnTo>
                </a:path>
                <a:path w="4322445" h="2077720">
                  <a:moveTo>
                    <a:pt x="33831" y="2034707"/>
                  </a:moveTo>
                  <a:lnTo>
                    <a:pt x="33831" y="0"/>
                  </a:lnTo>
                </a:path>
                <a:path w="4322445" h="2077720">
                  <a:moveTo>
                    <a:pt x="0" y="2034707"/>
                  </a:moveTo>
                  <a:lnTo>
                    <a:pt x="33831" y="2034707"/>
                  </a:lnTo>
                </a:path>
                <a:path w="4322445" h="2077720">
                  <a:moveTo>
                    <a:pt x="0" y="1627777"/>
                  </a:moveTo>
                  <a:lnTo>
                    <a:pt x="33831" y="1627777"/>
                  </a:lnTo>
                </a:path>
                <a:path w="4322445" h="2077720">
                  <a:moveTo>
                    <a:pt x="0" y="1220847"/>
                  </a:moveTo>
                  <a:lnTo>
                    <a:pt x="33831" y="1220847"/>
                  </a:lnTo>
                </a:path>
                <a:path w="4322445" h="2077720">
                  <a:moveTo>
                    <a:pt x="0" y="813860"/>
                  </a:moveTo>
                  <a:lnTo>
                    <a:pt x="33831" y="813860"/>
                  </a:lnTo>
                </a:path>
                <a:path w="4322445" h="2077720">
                  <a:moveTo>
                    <a:pt x="0" y="406930"/>
                  </a:moveTo>
                  <a:lnTo>
                    <a:pt x="33831" y="406930"/>
                  </a:lnTo>
                </a:path>
                <a:path w="4322445" h="2077720">
                  <a:moveTo>
                    <a:pt x="0" y="0"/>
                  </a:moveTo>
                  <a:lnTo>
                    <a:pt x="33831" y="0"/>
                  </a:lnTo>
                </a:path>
                <a:path w="4322445" h="2077720">
                  <a:moveTo>
                    <a:pt x="33831" y="2034707"/>
                  </a:moveTo>
                  <a:lnTo>
                    <a:pt x="4322001" y="2034707"/>
                  </a:lnTo>
                </a:path>
                <a:path w="4322445" h="2077720">
                  <a:moveTo>
                    <a:pt x="33831" y="2034707"/>
                  </a:moveTo>
                  <a:lnTo>
                    <a:pt x="33831" y="2077096"/>
                  </a:lnTo>
                </a:path>
              </a:pathLst>
            </a:custGeom>
            <a:ln w="8467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06547" y="5587569"/>
              <a:ext cx="3442970" cy="0"/>
            </a:xfrm>
            <a:custGeom>
              <a:avLst/>
              <a:gdLst/>
              <a:ahLst/>
              <a:cxnLst/>
              <a:rect l="l" t="t" r="r" b="b"/>
              <a:pathLst>
                <a:path w="3442970" h="0">
                  <a:moveTo>
                    <a:pt x="0" y="0"/>
                  </a:moveTo>
                  <a:lnTo>
                    <a:pt x="8457" y="0"/>
                  </a:lnTo>
                </a:path>
                <a:path w="3442970" h="0">
                  <a:moveTo>
                    <a:pt x="862810" y="0"/>
                  </a:moveTo>
                  <a:lnTo>
                    <a:pt x="871268" y="0"/>
                  </a:lnTo>
                </a:path>
                <a:path w="3442970" h="0">
                  <a:moveTo>
                    <a:pt x="1717050" y="0"/>
                  </a:moveTo>
                  <a:lnTo>
                    <a:pt x="1725507" y="0"/>
                  </a:lnTo>
                </a:path>
                <a:path w="3442970" h="0">
                  <a:moveTo>
                    <a:pt x="2579747" y="0"/>
                  </a:moveTo>
                  <a:lnTo>
                    <a:pt x="2588205" y="0"/>
                  </a:lnTo>
                </a:path>
                <a:path w="3442970" h="0">
                  <a:moveTo>
                    <a:pt x="3433987" y="0"/>
                  </a:moveTo>
                  <a:lnTo>
                    <a:pt x="3442445" y="0"/>
                  </a:lnTo>
                </a:path>
              </a:pathLst>
            </a:custGeom>
            <a:ln w="5649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068109" y="5104640"/>
            <a:ext cx="228600" cy="158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928044" y="5238588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0.67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787921" y="5212025"/>
            <a:ext cx="228600" cy="158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0.74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647800" y="5135443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0.92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507678" y="5095880"/>
            <a:ext cx="228600" cy="158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1.02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068109" y="4287954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928044" y="4710709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0.62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787921" y="4335203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1.41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647800" y="4390252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0.90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1507678" y="4281737"/>
            <a:ext cx="22860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0.97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412910" y="5506766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412910" y="5098423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0.50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412910" y="4690080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412910" y="4281737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1.50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412910" y="3873337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2.00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412910" y="3465050"/>
            <a:ext cx="22987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-20">
                <a:latin typeface="Calibri"/>
                <a:cs typeface="Calibri"/>
              </a:rPr>
              <a:t>2.50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010609" y="5672266"/>
            <a:ext cx="34607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850">
                <a:latin typeface="Calibri"/>
                <a:cs typeface="Calibri"/>
              </a:rPr>
              <a:t>A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 spc="-20">
                <a:latin typeface="Calibri"/>
                <a:cs typeface="Calibri"/>
              </a:rPr>
              <a:t>(POR)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641788" y="5672266"/>
            <a:ext cx="793750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850">
                <a:latin typeface="Calibri"/>
                <a:cs typeface="Calibri"/>
              </a:rPr>
              <a:t>B</a:t>
            </a:r>
            <a:r>
              <a:rPr dirty="0" sz="850" spc="-3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(Cres</a:t>
            </a:r>
            <a:r>
              <a:rPr dirty="0" sz="850" spc="6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decrease)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510237" y="5672266"/>
            <a:ext cx="77914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850">
                <a:latin typeface="Calibri"/>
                <a:cs typeface="Calibri"/>
              </a:rPr>
              <a:t>C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(Cies</a:t>
            </a:r>
            <a:r>
              <a:rPr dirty="0" sz="850" spc="50">
                <a:latin typeface="Calibri"/>
                <a:cs typeface="Calibri"/>
              </a:rPr>
              <a:t> </a:t>
            </a:r>
            <a:r>
              <a:rPr dirty="0" sz="850" spc="-10">
                <a:latin typeface="Calibri"/>
                <a:cs typeface="Calibri"/>
              </a:rPr>
              <a:t>decrease)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780528" y="3502660"/>
            <a:ext cx="21253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Swiss 721 SWA"/>
                <a:cs typeface="Swiss 721 SWA"/>
              </a:rPr>
              <a:t>Normalized</a:t>
            </a:r>
            <a:r>
              <a:rPr dirty="0" sz="1600" spc="-20">
                <a:latin typeface="Swiss 721 SWA"/>
                <a:cs typeface="Swiss 721 SWA"/>
              </a:rPr>
              <a:t> </a:t>
            </a:r>
            <a:r>
              <a:rPr dirty="0" sz="1600">
                <a:latin typeface="Swiss 721 SWA"/>
                <a:cs typeface="Swiss 721 SWA"/>
              </a:rPr>
              <a:t>by</a:t>
            </a:r>
            <a:r>
              <a:rPr dirty="0" sz="1600" spc="-100">
                <a:latin typeface="Swiss 721 SWA"/>
                <a:cs typeface="Swiss 721 SWA"/>
              </a:rPr>
              <a:t> </a:t>
            </a:r>
            <a:r>
              <a:rPr dirty="0" sz="1600">
                <a:latin typeface="Swiss 721 SWA"/>
                <a:cs typeface="Swiss 721 SWA"/>
              </a:rPr>
              <a:t>A</a:t>
            </a:r>
            <a:r>
              <a:rPr dirty="0" sz="1600" spc="-105">
                <a:latin typeface="Swiss 721 SWA"/>
                <a:cs typeface="Swiss 721 SWA"/>
              </a:rPr>
              <a:t> </a:t>
            </a:r>
            <a:r>
              <a:rPr dirty="0" sz="1600" spc="-20">
                <a:latin typeface="Swiss 721 SWA"/>
                <a:cs typeface="Swiss 721 SWA"/>
              </a:rPr>
              <a:t>(POR)</a:t>
            </a:r>
            <a:endParaRPr sz="1600">
              <a:latin typeface="Swiss 721 SWA"/>
              <a:cs typeface="Swiss 721 SWA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8722731" y="395119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086" y="0"/>
                </a:moveTo>
                <a:lnTo>
                  <a:pt x="0" y="0"/>
                </a:lnTo>
                <a:lnTo>
                  <a:pt x="0" y="113879"/>
                </a:lnTo>
                <a:lnTo>
                  <a:pt x="114086" y="113879"/>
                </a:lnTo>
                <a:lnTo>
                  <a:pt x="11408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8857919" y="3882819"/>
            <a:ext cx="5734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Calibri"/>
                <a:cs typeface="Calibri"/>
              </a:rPr>
              <a:t>Eoff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[uJ]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8722731" y="4267524"/>
            <a:ext cx="114300" cy="101600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114086" y="0"/>
                </a:moveTo>
                <a:lnTo>
                  <a:pt x="0" y="0"/>
                </a:lnTo>
                <a:lnTo>
                  <a:pt x="0" y="101225"/>
                </a:lnTo>
                <a:lnTo>
                  <a:pt x="114086" y="101225"/>
                </a:lnTo>
                <a:lnTo>
                  <a:pt x="11408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8857919" y="4189027"/>
            <a:ext cx="81915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Calibri"/>
                <a:cs typeface="Calibri"/>
              </a:rPr>
              <a:t>Eon [uJ]</a:t>
            </a:r>
            <a:r>
              <a:rPr dirty="0" sz="1300" spc="675">
                <a:latin typeface="Calibri"/>
                <a:cs typeface="Calibri"/>
              </a:rPr>
              <a:t> </a:t>
            </a:r>
            <a:r>
              <a:rPr dirty="0" u="sng" sz="1300" spc="675">
                <a:uFill>
                  <a:solidFill>
                    <a:srgbClr val="868686"/>
                  </a:solidFill>
                </a:uFill>
                <a:latin typeface="Times New Roman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651" y="3274075"/>
            <a:ext cx="6611225" cy="2686251"/>
          </a:xfrm>
          <a:prstGeom prst="rect">
            <a:avLst/>
          </a:prstGeom>
        </p:spPr>
      </p:pic>
      <p:sp>
        <p:nvSpPr>
          <p:cNvPr id="53" name="object 53" descr=""/>
          <p:cNvSpPr/>
          <p:nvPr/>
        </p:nvSpPr>
        <p:spPr>
          <a:xfrm>
            <a:off x="7964750" y="5590394"/>
            <a:ext cx="474980" cy="339090"/>
          </a:xfrm>
          <a:custGeom>
            <a:avLst/>
            <a:gdLst/>
            <a:ahLst/>
            <a:cxnLst/>
            <a:rect l="l" t="t" r="r" b="b"/>
            <a:pathLst>
              <a:path w="474979" h="339089">
                <a:moveTo>
                  <a:pt x="474685" y="0"/>
                </a:moveTo>
                <a:lnTo>
                  <a:pt x="0" y="0"/>
                </a:lnTo>
                <a:lnTo>
                  <a:pt x="0" y="338466"/>
                </a:lnTo>
                <a:lnTo>
                  <a:pt x="474685" y="338466"/>
                </a:lnTo>
                <a:lnTo>
                  <a:pt x="474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8045722" y="5622035"/>
            <a:ext cx="313690" cy="26352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 indent="109220">
              <a:lnSpc>
                <a:spcPts val="910"/>
              </a:lnSpc>
              <a:spcBef>
                <a:spcPts val="170"/>
              </a:spcBef>
            </a:pPr>
            <a:r>
              <a:rPr dirty="0" sz="800" spc="-50">
                <a:latin typeface="Arial"/>
                <a:cs typeface="Arial"/>
              </a:rPr>
              <a:t>A</a:t>
            </a:r>
            <a:r>
              <a:rPr dirty="0" sz="800" spc="-10">
                <a:latin typeface="Arial"/>
                <a:cs typeface="Arial"/>
              </a:rPr>
              <a:t> (POR)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8599111" y="5590394"/>
            <a:ext cx="937894" cy="354330"/>
          </a:xfrm>
          <a:custGeom>
            <a:avLst/>
            <a:gdLst/>
            <a:ahLst/>
            <a:cxnLst/>
            <a:rect l="l" t="t" r="r" b="b"/>
            <a:pathLst>
              <a:path w="937895" h="354329">
                <a:moveTo>
                  <a:pt x="937834" y="0"/>
                </a:moveTo>
                <a:lnTo>
                  <a:pt x="0" y="0"/>
                </a:lnTo>
                <a:lnTo>
                  <a:pt x="0" y="353851"/>
                </a:lnTo>
                <a:lnTo>
                  <a:pt x="937834" y="353851"/>
                </a:lnTo>
                <a:lnTo>
                  <a:pt x="937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8682264" y="5637276"/>
            <a:ext cx="772160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4765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"/>
                <a:cs typeface="Arial"/>
              </a:rPr>
              <a:t>(Cres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Decrease)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9473720" y="5590394"/>
            <a:ext cx="927100" cy="339090"/>
          </a:xfrm>
          <a:custGeom>
            <a:avLst/>
            <a:gdLst/>
            <a:ahLst/>
            <a:cxnLst/>
            <a:rect l="l" t="t" r="r" b="b"/>
            <a:pathLst>
              <a:path w="927100" h="339089">
                <a:moveTo>
                  <a:pt x="926616" y="0"/>
                </a:moveTo>
                <a:lnTo>
                  <a:pt x="0" y="0"/>
                </a:lnTo>
                <a:lnTo>
                  <a:pt x="0" y="338466"/>
                </a:lnTo>
                <a:lnTo>
                  <a:pt x="926616" y="338466"/>
                </a:lnTo>
                <a:lnTo>
                  <a:pt x="926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9556821" y="5622035"/>
            <a:ext cx="669925" cy="26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2230">
              <a:lnSpc>
                <a:spcPts val="935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35"/>
              </a:lnSpc>
            </a:pPr>
            <a:r>
              <a:rPr dirty="0" sz="800">
                <a:latin typeface="Arial"/>
                <a:cs typeface="Arial"/>
              </a:rPr>
              <a:t>(Cies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Decreas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0214039" y="5672266"/>
            <a:ext cx="1177290" cy="20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  <a:tabLst>
                <a:tab pos="1066800" algn="l"/>
              </a:tabLst>
            </a:pPr>
            <a:r>
              <a:rPr dirty="0" baseline="-41666" sz="1200">
                <a:latin typeface="Arial"/>
                <a:cs typeface="Arial"/>
              </a:rPr>
              <a:t>e)</a:t>
            </a:r>
            <a:r>
              <a:rPr dirty="0" baseline="-41666" sz="1200" spc="217">
                <a:latin typeface="Arial"/>
                <a:cs typeface="Arial"/>
              </a:rPr>
              <a:t>  </a:t>
            </a:r>
            <a:r>
              <a:rPr dirty="0" sz="850">
                <a:latin typeface="Calibri"/>
                <a:cs typeface="Calibri"/>
              </a:rPr>
              <a:t>D</a:t>
            </a:r>
            <a:r>
              <a:rPr dirty="0" sz="850" spc="-5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(G-E</a:t>
            </a:r>
            <a:r>
              <a:rPr dirty="0" sz="850" spc="5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ratio</a:t>
            </a:r>
            <a:r>
              <a:rPr dirty="0" sz="850" spc="95">
                <a:latin typeface="Calibri"/>
                <a:cs typeface="Calibri"/>
              </a:rPr>
              <a:t> </a:t>
            </a:r>
            <a:r>
              <a:rPr dirty="0" sz="850" spc="-20">
                <a:latin typeface="Calibri"/>
                <a:cs typeface="Calibri"/>
              </a:rPr>
              <a:t>1:4)</a:t>
            </a:r>
            <a:r>
              <a:rPr dirty="0" sz="850">
                <a:latin typeface="Calibri"/>
                <a:cs typeface="Calibri"/>
              </a:rPr>
              <a:t>	E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-50">
                <a:latin typeface="Calibri"/>
                <a:cs typeface="Calibri"/>
              </a:rPr>
              <a:t>(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10235288" y="5590394"/>
            <a:ext cx="1173480" cy="339090"/>
          </a:xfrm>
          <a:custGeom>
            <a:avLst/>
            <a:gdLst/>
            <a:ahLst/>
            <a:cxnLst/>
            <a:rect l="l" t="t" r="r" b="b"/>
            <a:pathLst>
              <a:path w="1173479" h="339089">
                <a:moveTo>
                  <a:pt x="1173412" y="0"/>
                </a:moveTo>
                <a:lnTo>
                  <a:pt x="0" y="0"/>
                </a:lnTo>
                <a:lnTo>
                  <a:pt x="0" y="338466"/>
                </a:lnTo>
                <a:lnTo>
                  <a:pt x="1173412" y="338466"/>
                </a:lnTo>
                <a:lnTo>
                  <a:pt x="1173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10319549" y="5622035"/>
            <a:ext cx="914400" cy="26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1594">
              <a:lnSpc>
                <a:spcPts val="935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35"/>
              </a:lnSpc>
            </a:pPr>
            <a:r>
              <a:rPr dirty="0" sz="800" spc="-10">
                <a:latin typeface="Arial"/>
                <a:cs typeface="Arial"/>
              </a:rPr>
              <a:t>(G-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Ratio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Decreas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1221250" y="5672266"/>
            <a:ext cx="747395" cy="20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baseline="-41666" sz="1200">
                <a:latin typeface="Arial"/>
                <a:cs typeface="Arial"/>
              </a:rPr>
              <a:t>e)</a:t>
            </a:r>
            <a:r>
              <a:rPr dirty="0" baseline="-41666" sz="1200" spc="600">
                <a:latin typeface="Arial"/>
                <a:cs typeface="Arial"/>
              </a:rPr>
              <a:t> </a:t>
            </a:r>
            <a:r>
              <a:rPr dirty="0" sz="850" spc="-10">
                <a:latin typeface="Calibri"/>
                <a:cs typeface="Calibri"/>
              </a:rPr>
              <a:t>Gox=2000A)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11225727" y="5590394"/>
            <a:ext cx="866140" cy="339090"/>
          </a:xfrm>
          <a:custGeom>
            <a:avLst/>
            <a:gdLst/>
            <a:ahLst/>
            <a:cxnLst/>
            <a:rect l="l" t="t" r="r" b="b"/>
            <a:pathLst>
              <a:path w="866140" h="339089">
                <a:moveTo>
                  <a:pt x="865717" y="0"/>
                </a:moveTo>
                <a:lnTo>
                  <a:pt x="0" y="0"/>
                </a:lnTo>
                <a:lnTo>
                  <a:pt x="0" y="338466"/>
                </a:lnTo>
                <a:lnTo>
                  <a:pt x="865717" y="338466"/>
                </a:lnTo>
                <a:lnTo>
                  <a:pt x="865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11308542" y="5622035"/>
            <a:ext cx="701040" cy="26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1590">
              <a:lnSpc>
                <a:spcPts val="935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35"/>
              </a:lnSpc>
            </a:pPr>
            <a:r>
              <a:rPr dirty="0" sz="800">
                <a:latin typeface="Arial"/>
                <a:cs typeface="Arial"/>
              </a:rPr>
              <a:t>(Gox</a:t>
            </a:r>
            <a:r>
              <a:rPr dirty="0" sz="800" spc="-10">
                <a:latin typeface="Arial"/>
                <a:cs typeface="Arial"/>
              </a:rPr>
              <a:t> Increase)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6173" y="2202159"/>
            <a:ext cx="110656" cy="236543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3413" y="2914647"/>
            <a:ext cx="110656" cy="236543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4242" y="1841346"/>
            <a:ext cx="110656" cy="236542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4242" y="2196095"/>
            <a:ext cx="110656" cy="236543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08377" y="2569037"/>
            <a:ext cx="110656" cy="236543"/>
          </a:xfrm>
          <a:prstGeom prst="rect">
            <a:avLst/>
          </a:prstGeom>
        </p:spPr>
      </p:pic>
      <p:sp>
        <p:nvSpPr>
          <p:cNvPr id="70" name="object 70" descr=""/>
          <p:cNvSpPr/>
          <p:nvPr/>
        </p:nvSpPr>
        <p:spPr>
          <a:xfrm>
            <a:off x="8612119" y="5590394"/>
            <a:ext cx="873760" cy="403860"/>
          </a:xfrm>
          <a:custGeom>
            <a:avLst/>
            <a:gdLst/>
            <a:ahLst/>
            <a:cxnLst/>
            <a:rect l="l" t="t" r="r" b="b"/>
            <a:pathLst>
              <a:path w="873759" h="403860">
                <a:moveTo>
                  <a:pt x="0" y="67293"/>
                </a:moveTo>
                <a:lnTo>
                  <a:pt x="5288" y="41099"/>
                </a:lnTo>
                <a:lnTo>
                  <a:pt x="19709" y="19709"/>
                </a:lnTo>
                <a:lnTo>
                  <a:pt x="41099" y="5288"/>
                </a:lnTo>
                <a:lnTo>
                  <a:pt x="67293" y="0"/>
                </a:lnTo>
                <a:lnTo>
                  <a:pt x="806435" y="0"/>
                </a:lnTo>
                <a:lnTo>
                  <a:pt x="832629" y="5288"/>
                </a:lnTo>
                <a:lnTo>
                  <a:pt x="854019" y="19709"/>
                </a:lnTo>
                <a:lnTo>
                  <a:pt x="868440" y="41099"/>
                </a:lnTo>
                <a:lnTo>
                  <a:pt x="873729" y="67293"/>
                </a:lnTo>
                <a:lnTo>
                  <a:pt x="873729" y="336458"/>
                </a:lnTo>
                <a:lnTo>
                  <a:pt x="868440" y="362652"/>
                </a:lnTo>
                <a:lnTo>
                  <a:pt x="854019" y="384042"/>
                </a:lnTo>
                <a:lnTo>
                  <a:pt x="832629" y="398463"/>
                </a:lnTo>
                <a:lnTo>
                  <a:pt x="806435" y="403752"/>
                </a:lnTo>
                <a:lnTo>
                  <a:pt x="67293" y="403752"/>
                </a:lnTo>
                <a:lnTo>
                  <a:pt x="41099" y="398463"/>
                </a:lnTo>
                <a:lnTo>
                  <a:pt x="19709" y="384042"/>
                </a:lnTo>
                <a:lnTo>
                  <a:pt x="5288" y="362652"/>
                </a:lnTo>
                <a:lnTo>
                  <a:pt x="0" y="336458"/>
                </a:lnTo>
                <a:lnTo>
                  <a:pt x="0" y="67293"/>
                </a:lnTo>
                <a:close/>
              </a:path>
            </a:pathLst>
          </a:custGeom>
          <a:ln w="28575">
            <a:solidFill>
              <a:srgbClr val="AB5A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72" name="object 7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3" name="object 7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9237" y="6421225"/>
              <a:ext cx="1490468" cy="2604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14411" y="4328173"/>
              <a:ext cx="9360535" cy="0"/>
            </a:xfrm>
            <a:custGeom>
              <a:avLst/>
              <a:gdLst/>
              <a:ahLst/>
              <a:cxnLst/>
              <a:rect l="l" t="t" r="r" b="b"/>
              <a:pathLst>
                <a:path w="9360535" h="0">
                  <a:moveTo>
                    <a:pt x="0" y="0"/>
                  </a:moveTo>
                  <a:lnTo>
                    <a:pt x="9360000" y="1"/>
                  </a:lnTo>
                </a:path>
              </a:pathLst>
            </a:custGeom>
            <a:ln w="1905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43874" y="3614420"/>
            <a:ext cx="21012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Arial"/>
                <a:cs typeface="Arial"/>
              </a:rPr>
              <a:t>Conclusion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37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6194" y="959611"/>
            <a:ext cx="11487785" cy="278130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1225"/>
              </a:spcBef>
              <a:buChar char="•"/>
              <a:tabLst>
                <a:tab pos="253365" algn="l"/>
                <a:tab pos="254000" algn="l"/>
              </a:tabLst>
            </a:pP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Semiconductor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industry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physical,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scalable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SPICE</a:t>
            </a:r>
            <a:r>
              <a:rPr dirty="0" sz="2400" spc="-10">
                <a:latin typeface="Arial"/>
                <a:cs typeface="Arial"/>
              </a:rPr>
              <a:t> models.</a:t>
            </a:r>
            <a:endParaRPr sz="24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spcBef>
                <a:spcPts val="1130"/>
              </a:spcBef>
              <a:buChar char="•"/>
              <a:tabLst>
                <a:tab pos="253365" algn="l"/>
                <a:tab pos="254000" algn="l"/>
              </a:tabLst>
            </a:pPr>
            <a:r>
              <a:rPr dirty="0" sz="2400">
                <a:latin typeface="Arial"/>
                <a:cs typeface="Arial"/>
              </a:rPr>
              <a:t>Models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developed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discrete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technology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types.</a:t>
            </a:r>
            <a:endParaRPr sz="24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spcBef>
                <a:spcPts val="1010"/>
              </a:spcBef>
              <a:buChar char="•"/>
              <a:tabLst>
                <a:tab pos="253365" algn="l"/>
                <a:tab pos="254000" algn="l"/>
              </a:tabLst>
            </a:pPr>
            <a:r>
              <a:rPr dirty="0" sz="2400">
                <a:latin typeface="Arial"/>
                <a:cs typeface="Arial"/>
              </a:rPr>
              <a:t>Models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enable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beyond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datasheet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conditions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confidence.</a:t>
            </a:r>
            <a:endParaRPr sz="2400">
              <a:latin typeface="Arial"/>
              <a:cs typeface="Arial"/>
            </a:endParaRPr>
          </a:p>
          <a:p>
            <a:pPr algn="just" marL="254000" marR="5080" indent="-241300">
              <a:lnSpc>
                <a:spcPct val="100400"/>
              </a:lnSpc>
              <a:spcBef>
                <a:spcPts val="1115"/>
              </a:spcBef>
              <a:buChar char="•"/>
              <a:tabLst>
                <a:tab pos="25400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introduction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scalable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SPICE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modeling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chip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layout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process </a:t>
            </a:r>
            <a:r>
              <a:rPr dirty="0" sz="2400">
                <a:latin typeface="Arial"/>
                <a:cs typeface="Arial"/>
              </a:rPr>
              <a:t>variation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enables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designers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optimize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device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performance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fast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predictive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791" y="4251959"/>
            <a:ext cx="10945368" cy="177088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53342" y="4404867"/>
            <a:ext cx="948309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5945" marR="5080" indent="-563880">
              <a:lnSpc>
                <a:spcPct val="100000"/>
              </a:lnSpc>
              <a:spcBef>
                <a:spcPts val="100"/>
              </a:spcBef>
              <a:tabLst>
                <a:tab pos="915669" algn="l"/>
              </a:tabLst>
            </a:pPr>
            <a:r>
              <a:rPr dirty="0" sz="4000" spc="-25">
                <a:solidFill>
                  <a:srgbClr val="465E66"/>
                </a:solidFill>
                <a:latin typeface="Arial"/>
                <a:cs typeface="Arial"/>
              </a:rPr>
              <a:t>ON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	Semiconductor’s</a:t>
            </a:r>
            <a:r>
              <a:rPr dirty="0" sz="4000" spc="-1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power</a:t>
            </a:r>
            <a:r>
              <a:rPr dirty="0" sz="40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device</a:t>
            </a:r>
            <a:r>
              <a:rPr dirty="0" sz="4000" spc="-10">
                <a:solidFill>
                  <a:srgbClr val="465E66"/>
                </a:solidFill>
                <a:latin typeface="Arial"/>
                <a:cs typeface="Arial"/>
              </a:rPr>
              <a:t> SPICE 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models</a:t>
            </a:r>
            <a:r>
              <a:rPr dirty="0" sz="4000" spc="-1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drive</a:t>
            </a:r>
            <a:r>
              <a:rPr dirty="0" sz="40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465E66"/>
                </a:solidFill>
                <a:latin typeface="Arial"/>
                <a:cs typeface="Arial"/>
              </a:rPr>
              <a:t>our customer’s</a:t>
            </a:r>
            <a:r>
              <a:rPr dirty="0" sz="4000" spc="-5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465E66"/>
                </a:solidFill>
                <a:latin typeface="Arial"/>
                <a:cs typeface="Arial"/>
              </a:rPr>
              <a:t>success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38</a:t>
            </a:fld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9036" y="5092700"/>
            <a:ext cx="2191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Follow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Us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</a:rPr>
              <a:t>@onsemi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601968" y="5544311"/>
            <a:ext cx="701040" cy="612775"/>
            <a:chOff x="6601968" y="5544311"/>
            <a:chExt cx="701040" cy="6127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1968" y="5544311"/>
              <a:ext cx="701040" cy="6126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643" y="5634959"/>
              <a:ext cx="468052" cy="37990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5721096" y="5544311"/>
            <a:ext cx="612775" cy="612775"/>
            <a:chOff x="5721096" y="5544311"/>
            <a:chExt cx="612775" cy="61277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096" y="5544311"/>
              <a:ext cx="612648" cy="6126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6591" y="5634959"/>
              <a:ext cx="379902" cy="379902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4038600" y="5559551"/>
            <a:ext cx="619125" cy="612775"/>
            <a:chOff x="4038600" y="5559551"/>
            <a:chExt cx="619125" cy="61277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5559551"/>
              <a:ext cx="618744" cy="6126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5239" y="5650483"/>
              <a:ext cx="385141" cy="379902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873752" y="5562600"/>
            <a:ext cx="688975" cy="612775"/>
            <a:chOff x="4873752" y="5562600"/>
            <a:chExt cx="688975" cy="612775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3752" y="5562600"/>
              <a:ext cx="688848" cy="6126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9334" y="5653167"/>
              <a:ext cx="457200" cy="379902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7537704" y="5559551"/>
            <a:ext cx="612775" cy="612775"/>
            <a:chOff x="7537704" y="5559551"/>
            <a:chExt cx="612775" cy="612775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7704" y="5559551"/>
              <a:ext cx="612648" cy="61264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3681" y="5650483"/>
              <a:ext cx="379902" cy="379902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5116512" y="6223508"/>
            <a:ext cx="1956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  <a:hlinkClick r:id="rId12"/>
              </a:rPr>
              <a:t>www.onsemi.com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Power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Device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Modeling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657206" y="3698071"/>
            <a:ext cx="2277745" cy="2277745"/>
            <a:chOff x="4657206" y="3698071"/>
            <a:chExt cx="2277745" cy="2277745"/>
          </a:xfrm>
        </p:grpSpPr>
        <p:sp>
          <p:nvSpPr>
            <p:cNvPr id="4" name="object 4" descr=""/>
            <p:cNvSpPr/>
            <p:nvPr/>
          </p:nvSpPr>
          <p:spPr>
            <a:xfrm>
              <a:off x="4669906" y="3710771"/>
              <a:ext cx="2252345" cy="2252345"/>
            </a:xfrm>
            <a:custGeom>
              <a:avLst/>
              <a:gdLst/>
              <a:ahLst/>
              <a:cxnLst/>
              <a:rect l="l" t="t" r="r" b="b"/>
              <a:pathLst>
                <a:path w="2252345" h="2252345">
                  <a:moveTo>
                    <a:pt x="1126133" y="0"/>
                  </a:moveTo>
                  <a:lnTo>
                    <a:pt x="1078529" y="987"/>
                  </a:lnTo>
                  <a:lnTo>
                    <a:pt x="1031430" y="3925"/>
                  </a:lnTo>
                  <a:lnTo>
                    <a:pt x="984873" y="8774"/>
                  </a:lnTo>
                  <a:lnTo>
                    <a:pt x="938898" y="15494"/>
                  </a:lnTo>
                  <a:lnTo>
                    <a:pt x="893544" y="24046"/>
                  </a:lnTo>
                  <a:lnTo>
                    <a:pt x="848849" y="34393"/>
                  </a:lnTo>
                  <a:lnTo>
                    <a:pt x="804854" y="46493"/>
                  </a:lnTo>
                  <a:lnTo>
                    <a:pt x="761597" y="60309"/>
                  </a:lnTo>
                  <a:lnTo>
                    <a:pt x="719117" y="75801"/>
                  </a:lnTo>
                  <a:lnTo>
                    <a:pt x="677454" y="92930"/>
                  </a:lnTo>
                  <a:lnTo>
                    <a:pt x="636646" y="111657"/>
                  </a:lnTo>
                  <a:lnTo>
                    <a:pt x="596732" y="131943"/>
                  </a:lnTo>
                  <a:lnTo>
                    <a:pt x="557752" y="153750"/>
                  </a:lnTo>
                  <a:lnTo>
                    <a:pt x="519744" y="177036"/>
                  </a:lnTo>
                  <a:lnTo>
                    <a:pt x="482749" y="201765"/>
                  </a:lnTo>
                  <a:lnTo>
                    <a:pt x="446804" y="227896"/>
                  </a:lnTo>
                  <a:lnTo>
                    <a:pt x="411949" y="255391"/>
                  </a:lnTo>
                  <a:lnTo>
                    <a:pt x="378223" y="284210"/>
                  </a:lnTo>
                  <a:lnTo>
                    <a:pt x="345665" y="314314"/>
                  </a:lnTo>
                  <a:lnTo>
                    <a:pt x="314314" y="345665"/>
                  </a:lnTo>
                  <a:lnTo>
                    <a:pt x="284210" y="378222"/>
                  </a:lnTo>
                  <a:lnTo>
                    <a:pt x="255391" y="411948"/>
                  </a:lnTo>
                  <a:lnTo>
                    <a:pt x="227896" y="446803"/>
                  </a:lnTo>
                  <a:lnTo>
                    <a:pt x="201765" y="482748"/>
                  </a:lnTo>
                  <a:lnTo>
                    <a:pt x="177037" y="519744"/>
                  </a:lnTo>
                  <a:lnTo>
                    <a:pt x="153750" y="557751"/>
                  </a:lnTo>
                  <a:lnTo>
                    <a:pt x="131944" y="596731"/>
                  </a:lnTo>
                  <a:lnTo>
                    <a:pt x="111658" y="636645"/>
                  </a:lnTo>
                  <a:lnTo>
                    <a:pt x="92930" y="677453"/>
                  </a:lnTo>
                  <a:lnTo>
                    <a:pt x="75801" y="719117"/>
                  </a:lnTo>
                  <a:lnTo>
                    <a:pt x="60309" y="761597"/>
                  </a:lnTo>
                  <a:lnTo>
                    <a:pt x="46493" y="804854"/>
                  </a:lnTo>
                  <a:lnTo>
                    <a:pt x="34393" y="848849"/>
                  </a:lnTo>
                  <a:lnTo>
                    <a:pt x="24047" y="893543"/>
                  </a:lnTo>
                  <a:lnTo>
                    <a:pt x="15494" y="938898"/>
                  </a:lnTo>
                  <a:lnTo>
                    <a:pt x="8774" y="984873"/>
                  </a:lnTo>
                  <a:lnTo>
                    <a:pt x="3925" y="1031430"/>
                  </a:lnTo>
                  <a:lnTo>
                    <a:pt x="987" y="1078529"/>
                  </a:lnTo>
                  <a:lnTo>
                    <a:pt x="0" y="1126133"/>
                  </a:lnTo>
                  <a:lnTo>
                    <a:pt x="987" y="1173736"/>
                  </a:lnTo>
                  <a:lnTo>
                    <a:pt x="3925" y="1220835"/>
                  </a:lnTo>
                  <a:lnTo>
                    <a:pt x="8774" y="1267392"/>
                  </a:lnTo>
                  <a:lnTo>
                    <a:pt x="15494" y="1313367"/>
                  </a:lnTo>
                  <a:lnTo>
                    <a:pt x="24047" y="1358722"/>
                  </a:lnTo>
                  <a:lnTo>
                    <a:pt x="34393" y="1403416"/>
                  </a:lnTo>
                  <a:lnTo>
                    <a:pt x="46493" y="1447411"/>
                  </a:lnTo>
                  <a:lnTo>
                    <a:pt x="60309" y="1490668"/>
                  </a:lnTo>
                  <a:lnTo>
                    <a:pt x="75801" y="1533148"/>
                  </a:lnTo>
                  <a:lnTo>
                    <a:pt x="92930" y="1574811"/>
                  </a:lnTo>
                  <a:lnTo>
                    <a:pt x="111658" y="1615620"/>
                  </a:lnTo>
                  <a:lnTo>
                    <a:pt x="131944" y="1655533"/>
                  </a:lnTo>
                  <a:lnTo>
                    <a:pt x="153750" y="1694513"/>
                  </a:lnTo>
                  <a:lnTo>
                    <a:pt x="177037" y="1732521"/>
                  </a:lnTo>
                  <a:lnTo>
                    <a:pt x="201765" y="1769516"/>
                  </a:lnTo>
                  <a:lnTo>
                    <a:pt x="227896" y="1805461"/>
                  </a:lnTo>
                  <a:lnTo>
                    <a:pt x="255391" y="1840316"/>
                  </a:lnTo>
                  <a:lnTo>
                    <a:pt x="284210" y="1874042"/>
                  </a:lnTo>
                  <a:lnTo>
                    <a:pt x="314314" y="1906600"/>
                  </a:lnTo>
                  <a:lnTo>
                    <a:pt x="345665" y="1937951"/>
                  </a:lnTo>
                  <a:lnTo>
                    <a:pt x="378223" y="1968055"/>
                  </a:lnTo>
                  <a:lnTo>
                    <a:pt x="411949" y="1996874"/>
                  </a:lnTo>
                  <a:lnTo>
                    <a:pt x="446804" y="2024369"/>
                  </a:lnTo>
                  <a:lnTo>
                    <a:pt x="482749" y="2050500"/>
                  </a:lnTo>
                  <a:lnTo>
                    <a:pt x="519744" y="2075228"/>
                  </a:lnTo>
                  <a:lnTo>
                    <a:pt x="557752" y="2098515"/>
                  </a:lnTo>
                  <a:lnTo>
                    <a:pt x="596732" y="2120321"/>
                  </a:lnTo>
                  <a:lnTo>
                    <a:pt x="636646" y="2140607"/>
                  </a:lnTo>
                  <a:lnTo>
                    <a:pt x="677454" y="2159335"/>
                  </a:lnTo>
                  <a:lnTo>
                    <a:pt x="719117" y="2176464"/>
                  </a:lnTo>
                  <a:lnTo>
                    <a:pt x="761597" y="2191956"/>
                  </a:lnTo>
                  <a:lnTo>
                    <a:pt x="804854" y="2205772"/>
                  </a:lnTo>
                  <a:lnTo>
                    <a:pt x="848849" y="2217872"/>
                  </a:lnTo>
                  <a:lnTo>
                    <a:pt x="893544" y="2228218"/>
                  </a:lnTo>
                  <a:lnTo>
                    <a:pt x="938898" y="2236771"/>
                  </a:lnTo>
                  <a:lnTo>
                    <a:pt x="984873" y="2243491"/>
                  </a:lnTo>
                  <a:lnTo>
                    <a:pt x="1031430" y="2248340"/>
                  </a:lnTo>
                  <a:lnTo>
                    <a:pt x="1078529" y="2251277"/>
                  </a:lnTo>
                  <a:lnTo>
                    <a:pt x="1126133" y="2252265"/>
                  </a:lnTo>
                  <a:lnTo>
                    <a:pt x="1173736" y="2251277"/>
                  </a:lnTo>
                  <a:lnTo>
                    <a:pt x="1220835" y="2248340"/>
                  </a:lnTo>
                  <a:lnTo>
                    <a:pt x="1267392" y="2243491"/>
                  </a:lnTo>
                  <a:lnTo>
                    <a:pt x="1313367" y="2236771"/>
                  </a:lnTo>
                  <a:lnTo>
                    <a:pt x="1358722" y="2228218"/>
                  </a:lnTo>
                  <a:lnTo>
                    <a:pt x="1403416" y="2217872"/>
                  </a:lnTo>
                  <a:lnTo>
                    <a:pt x="1447411" y="2205772"/>
                  </a:lnTo>
                  <a:lnTo>
                    <a:pt x="1490668" y="2191956"/>
                  </a:lnTo>
                  <a:lnTo>
                    <a:pt x="1533148" y="2176464"/>
                  </a:lnTo>
                  <a:lnTo>
                    <a:pt x="1574811" y="2159335"/>
                  </a:lnTo>
                  <a:lnTo>
                    <a:pt x="1615620" y="2140607"/>
                  </a:lnTo>
                  <a:lnTo>
                    <a:pt x="1655533" y="2120321"/>
                  </a:lnTo>
                  <a:lnTo>
                    <a:pt x="1694513" y="2098515"/>
                  </a:lnTo>
                  <a:lnTo>
                    <a:pt x="1732521" y="2075228"/>
                  </a:lnTo>
                  <a:lnTo>
                    <a:pt x="1769517" y="2050500"/>
                  </a:lnTo>
                  <a:lnTo>
                    <a:pt x="1805461" y="2024369"/>
                  </a:lnTo>
                  <a:lnTo>
                    <a:pt x="1840316" y="1996874"/>
                  </a:lnTo>
                  <a:lnTo>
                    <a:pt x="1874042" y="1968055"/>
                  </a:lnTo>
                  <a:lnTo>
                    <a:pt x="1906600" y="1937951"/>
                  </a:lnTo>
                  <a:lnTo>
                    <a:pt x="1937951" y="1906600"/>
                  </a:lnTo>
                  <a:lnTo>
                    <a:pt x="1968055" y="1874042"/>
                  </a:lnTo>
                  <a:lnTo>
                    <a:pt x="1996874" y="1840316"/>
                  </a:lnTo>
                  <a:lnTo>
                    <a:pt x="2024369" y="1805461"/>
                  </a:lnTo>
                  <a:lnTo>
                    <a:pt x="2050500" y="1769516"/>
                  </a:lnTo>
                  <a:lnTo>
                    <a:pt x="2075229" y="1732521"/>
                  </a:lnTo>
                  <a:lnTo>
                    <a:pt x="2098515" y="1694513"/>
                  </a:lnTo>
                  <a:lnTo>
                    <a:pt x="2120322" y="1655533"/>
                  </a:lnTo>
                  <a:lnTo>
                    <a:pt x="2140608" y="1615620"/>
                  </a:lnTo>
                  <a:lnTo>
                    <a:pt x="2159335" y="1574811"/>
                  </a:lnTo>
                  <a:lnTo>
                    <a:pt x="2176464" y="1533148"/>
                  </a:lnTo>
                  <a:lnTo>
                    <a:pt x="2191956" y="1490668"/>
                  </a:lnTo>
                  <a:lnTo>
                    <a:pt x="2205772" y="1447411"/>
                  </a:lnTo>
                  <a:lnTo>
                    <a:pt x="2217873" y="1403416"/>
                  </a:lnTo>
                  <a:lnTo>
                    <a:pt x="2228219" y="1358722"/>
                  </a:lnTo>
                  <a:lnTo>
                    <a:pt x="2236771" y="1313367"/>
                  </a:lnTo>
                  <a:lnTo>
                    <a:pt x="2243492" y="1267392"/>
                  </a:lnTo>
                  <a:lnTo>
                    <a:pt x="2248340" y="1220835"/>
                  </a:lnTo>
                  <a:lnTo>
                    <a:pt x="2251278" y="1173736"/>
                  </a:lnTo>
                  <a:lnTo>
                    <a:pt x="2252266" y="1126133"/>
                  </a:lnTo>
                  <a:lnTo>
                    <a:pt x="2251278" y="1078529"/>
                  </a:lnTo>
                  <a:lnTo>
                    <a:pt x="2248340" y="1031430"/>
                  </a:lnTo>
                  <a:lnTo>
                    <a:pt x="2243492" y="984873"/>
                  </a:lnTo>
                  <a:lnTo>
                    <a:pt x="2236771" y="938898"/>
                  </a:lnTo>
                  <a:lnTo>
                    <a:pt x="2228219" y="893543"/>
                  </a:lnTo>
                  <a:lnTo>
                    <a:pt x="2217873" y="848849"/>
                  </a:lnTo>
                  <a:lnTo>
                    <a:pt x="2205772" y="804854"/>
                  </a:lnTo>
                  <a:lnTo>
                    <a:pt x="2191956" y="761597"/>
                  </a:lnTo>
                  <a:lnTo>
                    <a:pt x="2176464" y="719117"/>
                  </a:lnTo>
                  <a:lnTo>
                    <a:pt x="2159335" y="677453"/>
                  </a:lnTo>
                  <a:lnTo>
                    <a:pt x="2140608" y="636645"/>
                  </a:lnTo>
                  <a:lnTo>
                    <a:pt x="2120322" y="596731"/>
                  </a:lnTo>
                  <a:lnTo>
                    <a:pt x="2098515" y="557751"/>
                  </a:lnTo>
                  <a:lnTo>
                    <a:pt x="2075229" y="519744"/>
                  </a:lnTo>
                  <a:lnTo>
                    <a:pt x="2050500" y="482748"/>
                  </a:lnTo>
                  <a:lnTo>
                    <a:pt x="2024369" y="446803"/>
                  </a:lnTo>
                  <a:lnTo>
                    <a:pt x="1996874" y="411948"/>
                  </a:lnTo>
                  <a:lnTo>
                    <a:pt x="1968055" y="378222"/>
                  </a:lnTo>
                  <a:lnTo>
                    <a:pt x="1937951" y="345665"/>
                  </a:lnTo>
                  <a:lnTo>
                    <a:pt x="1906600" y="314314"/>
                  </a:lnTo>
                  <a:lnTo>
                    <a:pt x="1874042" y="284210"/>
                  </a:lnTo>
                  <a:lnTo>
                    <a:pt x="1840316" y="255391"/>
                  </a:lnTo>
                  <a:lnTo>
                    <a:pt x="1805461" y="227896"/>
                  </a:lnTo>
                  <a:lnTo>
                    <a:pt x="1769517" y="201765"/>
                  </a:lnTo>
                  <a:lnTo>
                    <a:pt x="1732521" y="177036"/>
                  </a:lnTo>
                  <a:lnTo>
                    <a:pt x="1694513" y="153750"/>
                  </a:lnTo>
                  <a:lnTo>
                    <a:pt x="1655533" y="131943"/>
                  </a:lnTo>
                  <a:lnTo>
                    <a:pt x="1615620" y="111657"/>
                  </a:lnTo>
                  <a:lnTo>
                    <a:pt x="1574811" y="92930"/>
                  </a:lnTo>
                  <a:lnTo>
                    <a:pt x="1533148" y="75801"/>
                  </a:lnTo>
                  <a:lnTo>
                    <a:pt x="1490668" y="60309"/>
                  </a:lnTo>
                  <a:lnTo>
                    <a:pt x="1447411" y="46493"/>
                  </a:lnTo>
                  <a:lnTo>
                    <a:pt x="1403416" y="34393"/>
                  </a:lnTo>
                  <a:lnTo>
                    <a:pt x="1358722" y="24046"/>
                  </a:lnTo>
                  <a:lnTo>
                    <a:pt x="1313367" y="15494"/>
                  </a:lnTo>
                  <a:lnTo>
                    <a:pt x="1267392" y="8774"/>
                  </a:lnTo>
                  <a:lnTo>
                    <a:pt x="1220835" y="3925"/>
                  </a:lnTo>
                  <a:lnTo>
                    <a:pt x="1173736" y="987"/>
                  </a:lnTo>
                  <a:lnTo>
                    <a:pt x="1126133" y="0"/>
                  </a:lnTo>
                  <a:close/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69906" y="3710771"/>
              <a:ext cx="2252345" cy="2252345"/>
            </a:xfrm>
            <a:custGeom>
              <a:avLst/>
              <a:gdLst/>
              <a:ahLst/>
              <a:cxnLst/>
              <a:rect l="l" t="t" r="r" b="b"/>
              <a:pathLst>
                <a:path w="2252345" h="2252345">
                  <a:moveTo>
                    <a:pt x="0" y="1126133"/>
                  </a:moveTo>
                  <a:lnTo>
                    <a:pt x="987" y="1078529"/>
                  </a:lnTo>
                  <a:lnTo>
                    <a:pt x="3925" y="1031430"/>
                  </a:lnTo>
                  <a:lnTo>
                    <a:pt x="8774" y="984873"/>
                  </a:lnTo>
                  <a:lnTo>
                    <a:pt x="15494" y="938898"/>
                  </a:lnTo>
                  <a:lnTo>
                    <a:pt x="24046" y="893543"/>
                  </a:lnTo>
                  <a:lnTo>
                    <a:pt x="34393" y="848849"/>
                  </a:lnTo>
                  <a:lnTo>
                    <a:pt x="46493" y="804854"/>
                  </a:lnTo>
                  <a:lnTo>
                    <a:pt x="60309" y="761597"/>
                  </a:lnTo>
                  <a:lnTo>
                    <a:pt x="75801" y="719117"/>
                  </a:lnTo>
                  <a:lnTo>
                    <a:pt x="92930" y="677453"/>
                  </a:lnTo>
                  <a:lnTo>
                    <a:pt x="111657" y="636645"/>
                  </a:lnTo>
                  <a:lnTo>
                    <a:pt x="131944" y="596732"/>
                  </a:lnTo>
                  <a:lnTo>
                    <a:pt x="153750" y="557752"/>
                  </a:lnTo>
                  <a:lnTo>
                    <a:pt x="177036" y="519744"/>
                  </a:lnTo>
                  <a:lnTo>
                    <a:pt x="201765" y="482748"/>
                  </a:lnTo>
                  <a:lnTo>
                    <a:pt x="227896" y="446804"/>
                  </a:lnTo>
                  <a:lnTo>
                    <a:pt x="255391" y="411949"/>
                  </a:lnTo>
                  <a:lnTo>
                    <a:pt x="284210" y="378223"/>
                  </a:lnTo>
                  <a:lnTo>
                    <a:pt x="314314" y="345665"/>
                  </a:lnTo>
                  <a:lnTo>
                    <a:pt x="345665" y="314314"/>
                  </a:lnTo>
                  <a:lnTo>
                    <a:pt x="378223" y="284210"/>
                  </a:lnTo>
                  <a:lnTo>
                    <a:pt x="411949" y="255391"/>
                  </a:lnTo>
                  <a:lnTo>
                    <a:pt x="446804" y="227896"/>
                  </a:lnTo>
                  <a:lnTo>
                    <a:pt x="482748" y="201765"/>
                  </a:lnTo>
                  <a:lnTo>
                    <a:pt x="519744" y="177036"/>
                  </a:lnTo>
                  <a:lnTo>
                    <a:pt x="557752" y="153750"/>
                  </a:lnTo>
                  <a:lnTo>
                    <a:pt x="596732" y="131944"/>
                  </a:lnTo>
                  <a:lnTo>
                    <a:pt x="636645" y="111657"/>
                  </a:lnTo>
                  <a:lnTo>
                    <a:pt x="677453" y="92930"/>
                  </a:lnTo>
                  <a:lnTo>
                    <a:pt x="719117" y="75801"/>
                  </a:lnTo>
                  <a:lnTo>
                    <a:pt x="761597" y="60309"/>
                  </a:lnTo>
                  <a:lnTo>
                    <a:pt x="804854" y="46493"/>
                  </a:lnTo>
                  <a:lnTo>
                    <a:pt x="848849" y="34393"/>
                  </a:lnTo>
                  <a:lnTo>
                    <a:pt x="893543" y="24046"/>
                  </a:lnTo>
                  <a:lnTo>
                    <a:pt x="938898" y="15494"/>
                  </a:lnTo>
                  <a:lnTo>
                    <a:pt x="984873" y="8774"/>
                  </a:lnTo>
                  <a:lnTo>
                    <a:pt x="1031430" y="3925"/>
                  </a:lnTo>
                  <a:lnTo>
                    <a:pt x="1078529" y="987"/>
                  </a:lnTo>
                  <a:lnTo>
                    <a:pt x="1126133" y="0"/>
                  </a:lnTo>
                  <a:lnTo>
                    <a:pt x="1173736" y="987"/>
                  </a:lnTo>
                  <a:lnTo>
                    <a:pt x="1220835" y="3925"/>
                  </a:lnTo>
                  <a:lnTo>
                    <a:pt x="1267392" y="8774"/>
                  </a:lnTo>
                  <a:lnTo>
                    <a:pt x="1313367" y="15494"/>
                  </a:lnTo>
                  <a:lnTo>
                    <a:pt x="1358722" y="24046"/>
                  </a:lnTo>
                  <a:lnTo>
                    <a:pt x="1403416" y="34393"/>
                  </a:lnTo>
                  <a:lnTo>
                    <a:pt x="1447411" y="46493"/>
                  </a:lnTo>
                  <a:lnTo>
                    <a:pt x="1490668" y="60309"/>
                  </a:lnTo>
                  <a:lnTo>
                    <a:pt x="1533148" y="75801"/>
                  </a:lnTo>
                  <a:lnTo>
                    <a:pt x="1574811" y="92930"/>
                  </a:lnTo>
                  <a:lnTo>
                    <a:pt x="1615620" y="111657"/>
                  </a:lnTo>
                  <a:lnTo>
                    <a:pt x="1655533" y="131944"/>
                  </a:lnTo>
                  <a:lnTo>
                    <a:pt x="1694513" y="153750"/>
                  </a:lnTo>
                  <a:lnTo>
                    <a:pt x="1732521" y="177036"/>
                  </a:lnTo>
                  <a:lnTo>
                    <a:pt x="1769516" y="201765"/>
                  </a:lnTo>
                  <a:lnTo>
                    <a:pt x="1805461" y="227896"/>
                  </a:lnTo>
                  <a:lnTo>
                    <a:pt x="1840316" y="255391"/>
                  </a:lnTo>
                  <a:lnTo>
                    <a:pt x="1874042" y="284210"/>
                  </a:lnTo>
                  <a:lnTo>
                    <a:pt x="1906600" y="314314"/>
                  </a:lnTo>
                  <a:lnTo>
                    <a:pt x="1937951" y="345665"/>
                  </a:lnTo>
                  <a:lnTo>
                    <a:pt x="1968055" y="378223"/>
                  </a:lnTo>
                  <a:lnTo>
                    <a:pt x="1996874" y="411949"/>
                  </a:lnTo>
                  <a:lnTo>
                    <a:pt x="2024369" y="446804"/>
                  </a:lnTo>
                  <a:lnTo>
                    <a:pt x="2050500" y="482748"/>
                  </a:lnTo>
                  <a:lnTo>
                    <a:pt x="2075229" y="519744"/>
                  </a:lnTo>
                  <a:lnTo>
                    <a:pt x="2098515" y="557752"/>
                  </a:lnTo>
                  <a:lnTo>
                    <a:pt x="2120321" y="596732"/>
                  </a:lnTo>
                  <a:lnTo>
                    <a:pt x="2140608" y="636645"/>
                  </a:lnTo>
                  <a:lnTo>
                    <a:pt x="2159335" y="677453"/>
                  </a:lnTo>
                  <a:lnTo>
                    <a:pt x="2176464" y="719117"/>
                  </a:lnTo>
                  <a:lnTo>
                    <a:pt x="2191956" y="761597"/>
                  </a:lnTo>
                  <a:lnTo>
                    <a:pt x="2205772" y="804854"/>
                  </a:lnTo>
                  <a:lnTo>
                    <a:pt x="2217872" y="848849"/>
                  </a:lnTo>
                  <a:lnTo>
                    <a:pt x="2228219" y="893543"/>
                  </a:lnTo>
                  <a:lnTo>
                    <a:pt x="2236771" y="938898"/>
                  </a:lnTo>
                  <a:lnTo>
                    <a:pt x="2243491" y="984873"/>
                  </a:lnTo>
                  <a:lnTo>
                    <a:pt x="2248340" y="1031430"/>
                  </a:lnTo>
                  <a:lnTo>
                    <a:pt x="2251278" y="1078529"/>
                  </a:lnTo>
                  <a:lnTo>
                    <a:pt x="2252266" y="1126133"/>
                  </a:lnTo>
                  <a:lnTo>
                    <a:pt x="2251278" y="1173736"/>
                  </a:lnTo>
                  <a:lnTo>
                    <a:pt x="2248340" y="1220835"/>
                  </a:lnTo>
                  <a:lnTo>
                    <a:pt x="2243491" y="1267392"/>
                  </a:lnTo>
                  <a:lnTo>
                    <a:pt x="2236771" y="1313367"/>
                  </a:lnTo>
                  <a:lnTo>
                    <a:pt x="2228219" y="1358722"/>
                  </a:lnTo>
                  <a:lnTo>
                    <a:pt x="2217872" y="1403416"/>
                  </a:lnTo>
                  <a:lnTo>
                    <a:pt x="2205772" y="1447411"/>
                  </a:lnTo>
                  <a:lnTo>
                    <a:pt x="2191956" y="1490668"/>
                  </a:lnTo>
                  <a:lnTo>
                    <a:pt x="2176464" y="1533148"/>
                  </a:lnTo>
                  <a:lnTo>
                    <a:pt x="2159335" y="1574811"/>
                  </a:lnTo>
                  <a:lnTo>
                    <a:pt x="2140608" y="1615620"/>
                  </a:lnTo>
                  <a:lnTo>
                    <a:pt x="2120321" y="1655533"/>
                  </a:lnTo>
                  <a:lnTo>
                    <a:pt x="2098515" y="1694513"/>
                  </a:lnTo>
                  <a:lnTo>
                    <a:pt x="2075229" y="1732521"/>
                  </a:lnTo>
                  <a:lnTo>
                    <a:pt x="2050500" y="1769516"/>
                  </a:lnTo>
                  <a:lnTo>
                    <a:pt x="2024369" y="1805461"/>
                  </a:lnTo>
                  <a:lnTo>
                    <a:pt x="1996874" y="1840316"/>
                  </a:lnTo>
                  <a:lnTo>
                    <a:pt x="1968055" y="1874042"/>
                  </a:lnTo>
                  <a:lnTo>
                    <a:pt x="1937951" y="1906600"/>
                  </a:lnTo>
                  <a:lnTo>
                    <a:pt x="1906600" y="1937951"/>
                  </a:lnTo>
                  <a:lnTo>
                    <a:pt x="1874042" y="1968055"/>
                  </a:lnTo>
                  <a:lnTo>
                    <a:pt x="1840316" y="1996874"/>
                  </a:lnTo>
                  <a:lnTo>
                    <a:pt x="1805461" y="2024369"/>
                  </a:lnTo>
                  <a:lnTo>
                    <a:pt x="1769516" y="2050500"/>
                  </a:lnTo>
                  <a:lnTo>
                    <a:pt x="1732521" y="2075229"/>
                  </a:lnTo>
                  <a:lnTo>
                    <a:pt x="1694513" y="2098515"/>
                  </a:lnTo>
                  <a:lnTo>
                    <a:pt x="1655533" y="2120321"/>
                  </a:lnTo>
                  <a:lnTo>
                    <a:pt x="1615620" y="2140608"/>
                  </a:lnTo>
                  <a:lnTo>
                    <a:pt x="1574811" y="2159335"/>
                  </a:lnTo>
                  <a:lnTo>
                    <a:pt x="1533148" y="2176464"/>
                  </a:lnTo>
                  <a:lnTo>
                    <a:pt x="1490668" y="2191956"/>
                  </a:lnTo>
                  <a:lnTo>
                    <a:pt x="1447411" y="2205772"/>
                  </a:lnTo>
                  <a:lnTo>
                    <a:pt x="1403416" y="2217872"/>
                  </a:lnTo>
                  <a:lnTo>
                    <a:pt x="1358722" y="2228219"/>
                  </a:lnTo>
                  <a:lnTo>
                    <a:pt x="1313367" y="2236771"/>
                  </a:lnTo>
                  <a:lnTo>
                    <a:pt x="1267392" y="2243491"/>
                  </a:lnTo>
                  <a:lnTo>
                    <a:pt x="1220835" y="2248340"/>
                  </a:lnTo>
                  <a:lnTo>
                    <a:pt x="1173736" y="2251278"/>
                  </a:lnTo>
                  <a:lnTo>
                    <a:pt x="1126133" y="2252266"/>
                  </a:lnTo>
                  <a:lnTo>
                    <a:pt x="1078529" y="2251278"/>
                  </a:lnTo>
                  <a:lnTo>
                    <a:pt x="1031430" y="2248340"/>
                  </a:lnTo>
                  <a:lnTo>
                    <a:pt x="984873" y="2243491"/>
                  </a:lnTo>
                  <a:lnTo>
                    <a:pt x="938898" y="2236771"/>
                  </a:lnTo>
                  <a:lnTo>
                    <a:pt x="893543" y="2228219"/>
                  </a:lnTo>
                  <a:lnTo>
                    <a:pt x="848849" y="2217872"/>
                  </a:lnTo>
                  <a:lnTo>
                    <a:pt x="804854" y="2205772"/>
                  </a:lnTo>
                  <a:lnTo>
                    <a:pt x="761597" y="2191956"/>
                  </a:lnTo>
                  <a:lnTo>
                    <a:pt x="719117" y="2176464"/>
                  </a:lnTo>
                  <a:lnTo>
                    <a:pt x="677453" y="2159335"/>
                  </a:lnTo>
                  <a:lnTo>
                    <a:pt x="636645" y="2140608"/>
                  </a:lnTo>
                  <a:lnTo>
                    <a:pt x="596732" y="2120321"/>
                  </a:lnTo>
                  <a:lnTo>
                    <a:pt x="557752" y="2098515"/>
                  </a:lnTo>
                  <a:lnTo>
                    <a:pt x="519744" y="2075229"/>
                  </a:lnTo>
                  <a:lnTo>
                    <a:pt x="482748" y="2050500"/>
                  </a:lnTo>
                  <a:lnTo>
                    <a:pt x="446804" y="2024369"/>
                  </a:lnTo>
                  <a:lnTo>
                    <a:pt x="411949" y="1996874"/>
                  </a:lnTo>
                  <a:lnTo>
                    <a:pt x="378223" y="1968055"/>
                  </a:lnTo>
                  <a:lnTo>
                    <a:pt x="345665" y="1937951"/>
                  </a:lnTo>
                  <a:lnTo>
                    <a:pt x="314314" y="1906600"/>
                  </a:lnTo>
                  <a:lnTo>
                    <a:pt x="284210" y="1874042"/>
                  </a:lnTo>
                  <a:lnTo>
                    <a:pt x="255391" y="1840316"/>
                  </a:lnTo>
                  <a:lnTo>
                    <a:pt x="227896" y="1805461"/>
                  </a:lnTo>
                  <a:lnTo>
                    <a:pt x="201765" y="1769516"/>
                  </a:lnTo>
                  <a:lnTo>
                    <a:pt x="177036" y="1732521"/>
                  </a:lnTo>
                  <a:lnTo>
                    <a:pt x="153750" y="1694513"/>
                  </a:lnTo>
                  <a:lnTo>
                    <a:pt x="131944" y="1655533"/>
                  </a:lnTo>
                  <a:lnTo>
                    <a:pt x="111657" y="1615620"/>
                  </a:lnTo>
                  <a:lnTo>
                    <a:pt x="92930" y="1574811"/>
                  </a:lnTo>
                  <a:lnTo>
                    <a:pt x="75801" y="1533148"/>
                  </a:lnTo>
                  <a:lnTo>
                    <a:pt x="60309" y="1490668"/>
                  </a:lnTo>
                  <a:lnTo>
                    <a:pt x="46493" y="1447411"/>
                  </a:lnTo>
                  <a:lnTo>
                    <a:pt x="34393" y="1403416"/>
                  </a:lnTo>
                  <a:lnTo>
                    <a:pt x="24046" y="1358722"/>
                  </a:lnTo>
                  <a:lnTo>
                    <a:pt x="15494" y="1313367"/>
                  </a:lnTo>
                  <a:lnTo>
                    <a:pt x="8774" y="1267392"/>
                  </a:lnTo>
                  <a:lnTo>
                    <a:pt x="3925" y="1220835"/>
                  </a:lnTo>
                  <a:lnTo>
                    <a:pt x="987" y="1173736"/>
                  </a:lnTo>
                  <a:lnTo>
                    <a:pt x="0" y="11261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021054" y="4169155"/>
            <a:ext cx="1550670" cy="126936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just" marL="43815" marR="5080" indent="-31750">
              <a:lnSpc>
                <a:spcPts val="3100"/>
              </a:lnSpc>
              <a:spcBef>
                <a:spcPts val="620"/>
              </a:spcBef>
            </a:pP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Physical, Scalable Models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13877" y="3137797"/>
            <a:ext cx="2928620" cy="1737360"/>
            <a:chOff x="1613877" y="3137797"/>
            <a:chExt cx="2928620" cy="1737360"/>
          </a:xfrm>
        </p:grpSpPr>
        <p:sp>
          <p:nvSpPr>
            <p:cNvPr id="8" name="object 8" descr=""/>
            <p:cNvSpPr/>
            <p:nvPr/>
          </p:nvSpPr>
          <p:spPr>
            <a:xfrm>
              <a:off x="1626578" y="3150501"/>
              <a:ext cx="2915920" cy="1711960"/>
            </a:xfrm>
            <a:custGeom>
              <a:avLst/>
              <a:gdLst/>
              <a:ahLst/>
              <a:cxnLst/>
              <a:rect l="l" t="t" r="r" b="b"/>
              <a:pathLst>
                <a:path w="2915920" h="1711960">
                  <a:moveTo>
                    <a:pt x="2915640" y="1365288"/>
                  </a:moveTo>
                  <a:lnTo>
                    <a:pt x="2688691" y="972210"/>
                  </a:lnTo>
                  <a:lnTo>
                    <a:pt x="2655468" y="1096213"/>
                  </a:lnTo>
                  <a:lnTo>
                    <a:pt x="2139645" y="957999"/>
                  </a:lnTo>
                  <a:lnTo>
                    <a:pt x="2139645" y="171170"/>
                  </a:lnTo>
                  <a:lnTo>
                    <a:pt x="2133536" y="125666"/>
                  </a:lnTo>
                  <a:lnTo>
                    <a:pt x="2116277" y="84785"/>
                  </a:lnTo>
                  <a:lnTo>
                    <a:pt x="2089505" y="50139"/>
                  </a:lnTo>
                  <a:lnTo>
                    <a:pt x="2054872" y="23368"/>
                  </a:lnTo>
                  <a:lnTo>
                    <a:pt x="2013978" y="6121"/>
                  </a:lnTo>
                  <a:lnTo>
                    <a:pt x="1968474" y="0"/>
                  </a:lnTo>
                  <a:lnTo>
                    <a:pt x="171170" y="0"/>
                  </a:lnTo>
                  <a:lnTo>
                    <a:pt x="125666" y="6121"/>
                  </a:lnTo>
                  <a:lnTo>
                    <a:pt x="84772" y="23368"/>
                  </a:lnTo>
                  <a:lnTo>
                    <a:pt x="50126" y="50139"/>
                  </a:lnTo>
                  <a:lnTo>
                    <a:pt x="23368" y="84785"/>
                  </a:lnTo>
                  <a:lnTo>
                    <a:pt x="6108" y="125666"/>
                  </a:lnTo>
                  <a:lnTo>
                    <a:pt x="0" y="171170"/>
                  </a:lnTo>
                  <a:lnTo>
                    <a:pt x="0" y="1540548"/>
                  </a:lnTo>
                  <a:lnTo>
                    <a:pt x="6108" y="1586052"/>
                  </a:lnTo>
                  <a:lnTo>
                    <a:pt x="23368" y="1626946"/>
                  </a:lnTo>
                  <a:lnTo>
                    <a:pt x="50126" y="1661591"/>
                  </a:lnTo>
                  <a:lnTo>
                    <a:pt x="84772" y="1688350"/>
                  </a:lnTo>
                  <a:lnTo>
                    <a:pt x="125666" y="1705610"/>
                  </a:lnTo>
                  <a:lnTo>
                    <a:pt x="171170" y="1711718"/>
                  </a:lnTo>
                  <a:lnTo>
                    <a:pt x="1968474" y="1711718"/>
                  </a:lnTo>
                  <a:lnTo>
                    <a:pt x="2013978" y="1705610"/>
                  </a:lnTo>
                  <a:lnTo>
                    <a:pt x="2054872" y="1688350"/>
                  </a:lnTo>
                  <a:lnTo>
                    <a:pt x="2089505" y="1661591"/>
                  </a:lnTo>
                  <a:lnTo>
                    <a:pt x="2116277" y="1626946"/>
                  </a:lnTo>
                  <a:lnTo>
                    <a:pt x="2133536" y="1586052"/>
                  </a:lnTo>
                  <a:lnTo>
                    <a:pt x="2139645" y="1540548"/>
                  </a:lnTo>
                  <a:lnTo>
                    <a:pt x="2139645" y="1356741"/>
                  </a:lnTo>
                  <a:lnTo>
                    <a:pt x="2555786" y="1468234"/>
                  </a:lnTo>
                  <a:lnTo>
                    <a:pt x="2522550" y="1592237"/>
                  </a:lnTo>
                  <a:lnTo>
                    <a:pt x="2915640" y="1365288"/>
                  </a:lnTo>
                  <a:close/>
                </a:path>
              </a:pathLst>
            </a:custGeom>
            <a:solidFill>
              <a:srgbClr val="A646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26577" y="3150497"/>
              <a:ext cx="2139950" cy="1711960"/>
            </a:xfrm>
            <a:custGeom>
              <a:avLst/>
              <a:gdLst/>
              <a:ahLst/>
              <a:cxnLst/>
              <a:rect l="l" t="t" r="r" b="b"/>
              <a:pathLst>
                <a:path w="2139950" h="1711960">
                  <a:moveTo>
                    <a:pt x="0" y="171172"/>
                  </a:moveTo>
                  <a:lnTo>
                    <a:pt x="6114" y="125667"/>
                  </a:lnTo>
                  <a:lnTo>
                    <a:pt x="23370" y="84778"/>
                  </a:lnTo>
                  <a:lnTo>
                    <a:pt x="50135" y="50135"/>
                  </a:lnTo>
                  <a:lnTo>
                    <a:pt x="84778" y="23370"/>
                  </a:lnTo>
                  <a:lnTo>
                    <a:pt x="125667" y="6114"/>
                  </a:lnTo>
                  <a:lnTo>
                    <a:pt x="171172" y="0"/>
                  </a:lnTo>
                  <a:lnTo>
                    <a:pt x="1968480" y="0"/>
                  </a:lnTo>
                  <a:lnTo>
                    <a:pt x="2013984" y="6114"/>
                  </a:lnTo>
                  <a:lnTo>
                    <a:pt x="2054873" y="23370"/>
                  </a:lnTo>
                  <a:lnTo>
                    <a:pt x="2089517" y="50135"/>
                  </a:lnTo>
                  <a:lnTo>
                    <a:pt x="2116282" y="84778"/>
                  </a:lnTo>
                  <a:lnTo>
                    <a:pt x="2133537" y="125667"/>
                  </a:lnTo>
                  <a:lnTo>
                    <a:pt x="2139652" y="171172"/>
                  </a:lnTo>
                  <a:lnTo>
                    <a:pt x="2139652" y="1540550"/>
                  </a:lnTo>
                  <a:lnTo>
                    <a:pt x="2133537" y="1586054"/>
                  </a:lnTo>
                  <a:lnTo>
                    <a:pt x="2116282" y="1626943"/>
                  </a:lnTo>
                  <a:lnTo>
                    <a:pt x="2089517" y="1661587"/>
                  </a:lnTo>
                  <a:lnTo>
                    <a:pt x="2054873" y="1688352"/>
                  </a:lnTo>
                  <a:lnTo>
                    <a:pt x="2013984" y="1705607"/>
                  </a:lnTo>
                  <a:lnTo>
                    <a:pt x="1968480" y="1711722"/>
                  </a:lnTo>
                  <a:lnTo>
                    <a:pt x="171172" y="1711722"/>
                  </a:lnTo>
                  <a:lnTo>
                    <a:pt x="125667" y="1705607"/>
                  </a:lnTo>
                  <a:lnTo>
                    <a:pt x="84778" y="1688352"/>
                  </a:lnTo>
                  <a:lnTo>
                    <a:pt x="50135" y="1661587"/>
                  </a:lnTo>
                  <a:lnTo>
                    <a:pt x="23370" y="1626943"/>
                  </a:lnTo>
                  <a:lnTo>
                    <a:pt x="6114" y="1586054"/>
                  </a:lnTo>
                  <a:lnTo>
                    <a:pt x="0" y="1540550"/>
                  </a:lnTo>
                  <a:lnTo>
                    <a:pt x="0" y="1711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739300" y="3153663"/>
            <a:ext cx="1914525" cy="160147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L="12065" marR="5080">
              <a:lnSpc>
                <a:spcPct val="74400"/>
              </a:lnSpc>
              <a:spcBef>
                <a:spcPts val="865"/>
              </a:spcBef>
            </a:pP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One</a:t>
            </a:r>
            <a:r>
              <a:rPr dirty="0" sz="2500" spc="-5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model </a:t>
            </a: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applies</a:t>
            </a:r>
            <a:r>
              <a:rPr dirty="0" sz="2500" spc="-20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to </a:t>
            </a:r>
            <a:r>
              <a:rPr dirty="0" sz="2500" spc="-25">
                <a:solidFill>
                  <a:srgbClr val="FFFFFF"/>
                </a:solidFill>
                <a:latin typeface="Swiss 721 SWA"/>
                <a:cs typeface="Swiss 721 SWA"/>
              </a:rPr>
              <a:t>the </a:t>
            </a: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entire technology</a:t>
            </a:r>
            <a:endParaRPr sz="2500">
              <a:latin typeface="Swiss 721 SWA"/>
              <a:cs typeface="Swiss 721 SWA"/>
            </a:endParaRPr>
          </a:p>
          <a:p>
            <a:pPr algn="ctr">
              <a:lnSpc>
                <a:spcPts val="2710"/>
              </a:lnSpc>
            </a:pP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platform</a:t>
            </a:r>
            <a:endParaRPr sz="2500">
              <a:latin typeface="Swiss 721 SWA"/>
              <a:cs typeface="Swiss 721 SW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357340" y="1060019"/>
            <a:ext cx="2165350" cy="2653030"/>
            <a:chOff x="3357340" y="1060019"/>
            <a:chExt cx="2165350" cy="2653030"/>
          </a:xfrm>
        </p:grpSpPr>
        <p:sp>
          <p:nvSpPr>
            <p:cNvPr id="12" name="object 12" descr=""/>
            <p:cNvSpPr/>
            <p:nvPr/>
          </p:nvSpPr>
          <p:spPr>
            <a:xfrm>
              <a:off x="3370034" y="1072730"/>
              <a:ext cx="2139950" cy="2640330"/>
            </a:xfrm>
            <a:custGeom>
              <a:avLst/>
              <a:gdLst/>
              <a:ahLst/>
              <a:cxnLst/>
              <a:rect l="l" t="t" r="r" b="b"/>
              <a:pathLst>
                <a:path w="2139950" h="2640329">
                  <a:moveTo>
                    <a:pt x="2139658" y="171170"/>
                  </a:moveTo>
                  <a:lnTo>
                    <a:pt x="2133536" y="125666"/>
                  </a:lnTo>
                  <a:lnTo>
                    <a:pt x="2116277" y="84772"/>
                  </a:lnTo>
                  <a:lnTo>
                    <a:pt x="2089518" y="50126"/>
                  </a:lnTo>
                  <a:lnTo>
                    <a:pt x="2054872" y="23368"/>
                  </a:lnTo>
                  <a:lnTo>
                    <a:pt x="2013978" y="6108"/>
                  </a:lnTo>
                  <a:lnTo>
                    <a:pt x="1968474" y="0"/>
                  </a:lnTo>
                  <a:lnTo>
                    <a:pt x="171170" y="0"/>
                  </a:lnTo>
                  <a:lnTo>
                    <a:pt x="125666" y="6108"/>
                  </a:lnTo>
                  <a:lnTo>
                    <a:pt x="84772" y="23368"/>
                  </a:lnTo>
                  <a:lnTo>
                    <a:pt x="50139" y="50126"/>
                  </a:lnTo>
                  <a:lnTo>
                    <a:pt x="23368" y="84772"/>
                  </a:lnTo>
                  <a:lnTo>
                    <a:pt x="6108" y="125666"/>
                  </a:lnTo>
                  <a:lnTo>
                    <a:pt x="0" y="171170"/>
                  </a:lnTo>
                  <a:lnTo>
                    <a:pt x="0" y="1540548"/>
                  </a:lnTo>
                  <a:lnTo>
                    <a:pt x="6108" y="1586052"/>
                  </a:lnTo>
                  <a:lnTo>
                    <a:pt x="23368" y="1626933"/>
                  </a:lnTo>
                  <a:lnTo>
                    <a:pt x="50139" y="1661579"/>
                  </a:lnTo>
                  <a:lnTo>
                    <a:pt x="84772" y="1688350"/>
                  </a:lnTo>
                  <a:lnTo>
                    <a:pt x="125666" y="1705597"/>
                  </a:lnTo>
                  <a:lnTo>
                    <a:pt x="171170" y="1711718"/>
                  </a:lnTo>
                  <a:lnTo>
                    <a:pt x="1256449" y="1711718"/>
                  </a:lnTo>
                  <a:lnTo>
                    <a:pt x="1591500" y="2430234"/>
                  </a:lnTo>
                  <a:lnTo>
                    <a:pt x="1475143" y="2484488"/>
                  </a:lnTo>
                  <a:lnTo>
                    <a:pt x="1901659" y="2639733"/>
                  </a:lnTo>
                  <a:lnTo>
                    <a:pt x="2056904" y="2213216"/>
                  </a:lnTo>
                  <a:lnTo>
                    <a:pt x="1940547" y="2267470"/>
                  </a:lnTo>
                  <a:lnTo>
                    <a:pt x="1681391" y="1711718"/>
                  </a:lnTo>
                  <a:lnTo>
                    <a:pt x="1968474" y="1711718"/>
                  </a:lnTo>
                  <a:lnTo>
                    <a:pt x="2013978" y="1705597"/>
                  </a:lnTo>
                  <a:lnTo>
                    <a:pt x="2054872" y="1688350"/>
                  </a:lnTo>
                  <a:lnTo>
                    <a:pt x="2089518" y="1661579"/>
                  </a:lnTo>
                  <a:lnTo>
                    <a:pt x="2116277" y="1626933"/>
                  </a:lnTo>
                  <a:lnTo>
                    <a:pt x="2133536" y="1586052"/>
                  </a:lnTo>
                  <a:lnTo>
                    <a:pt x="2139658" y="1540548"/>
                  </a:lnTo>
                  <a:lnTo>
                    <a:pt x="2139658" y="171170"/>
                  </a:lnTo>
                  <a:close/>
                </a:path>
              </a:pathLst>
            </a:custGeom>
            <a:solidFill>
              <a:srgbClr val="3880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370040" y="1072719"/>
              <a:ext cx="2139950" cy="1711960"/>
            </a:xfrm>
            <a:custGeom>
              <a:avLst/>
              <a:gdLst/>
              <a:ahLst/>
              <a:cxnLst/>
              <a:rect l="l" t="t" r="r" b="b"/>
              <a:pathLst>
                <a:path w="2139950" h="1711960">
                  <a:moveTo>
                    <a:pt x="0" y="171172"/>
                  </a:moveTo>
                  <a:lnTo>
                    <a:pt x="6114" y="125667"/>
                  </a:lnTo>
                  <a:lnTo>
                    <a:pt x="23370" y="84778"/>
                  </a:lnTo>
                  <a:lnTo>
                    <a:pt x="50135" y="50135"/>
                  </a:lnTo>
                  <a:lnTo>
                    <a:pt x="84778" y="23370"/>
                  </a:lnTo>
                  <a:lnTo>
                    <a:pt x="125667" y="6114"/>
                  </a:lnTo>
                  <a:lnTo>
                    <a:pt x="171172" y="0"/>
                  </a:lnTo>
                  <a:lnTo>
                    <a:pt x="1968480" y="0"/>
                  </a:lnTo>
                  <a:lnTo>
                    <a:pt x="2013984" y="6114"/>
                  </a:lnTo>
                  <a:lnTo>
                    <a:pt x="2054873" y="23370"/>
                  </a:lnTo>
                  <a:lnTo>
                    <a:pt x="2089517" y="50135"/>
                  </a:lnTo>
                  <a:lnTo>
                    <a:pt x="2116282" y="84778"/>
                  </a:lnTo>
                  <a:lnTo>
                    <a:pt x="2133537" y="125667"/>
                  </a:lnTo>
                  <a:lnTo>
                    <a:pt x="2139652" y="171172"/>
                  </a:lnTo>
                  <a:lnTo>
                    <a:pt x="2139652" y="1540550"/>
                  </a:lnTo>
                  <a:lnTo>
                    <a:pt x="2133537" y="1586054"/>
                  </a:lnTo>
                  <a:lnTo>
                    <a:pt x="2116282" y="1626943"/>
                  </a:lnTo>
                  <a:lnTo>
                    <a:pt x="2089517" y="1661587"/>
                  </a:lnTo>
                  <a:lnTo>
                    <a:pt x="2054873" y="1688352"/>
                  </a:lnTo>
                  <a:lnTo>
                    <a:pt x="2013984" y="1705607"/>
                  </a:lnTo>
                  <a:lnTo>
                    <a:pt x="1968480" y="1711722"/>
                  </a:lnTo>
                  <a:lnTo>
                    <a:pt x="171172" y="1711722"/>
                  </a:lnTo>
                  <a:lnTo>
                    <a:pt x="125667" y="1705607"/>
                  </a:lnTo>
                  <a:lnTo>
                    <a:pt x="84778" y="1688352"/>
                  </a:lnTo>
                  <a:lnTo>
                    <a:pt x="50135" y="1661587"/>
                  </a:lnTo>
                  <a:lnTo>
                    <a:pt x="23370" y="1626943"/>
                  </a:lnTo>
                  <a:lnTo>
                    <a:pt x="6114" y="1586054"/>
                  </a:lnTo>
                  <a:lnTo>
                    <a:pt x="0" y="1540550"/>
                  </a:lnTo>
                  <a:lnTo>
                    <a:pt x="0" y="1711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535942" y="1074928"/>
            <a:ext cx="1807845" cy="160147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 marL="12700" marR="5080">
              <a:lnSpc>
                <a:spcPct val="74400"/>
              </a:lnSpc>
              <a:spcBef>
                <a:spcPts val="865"/>
              </a:spcBef>
            </a:pP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Optimize performance </a:t>
            </a: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within</a:t>
            </a:r>
            <a:r>
              <a:rPr dirty="0" sz="2500" spc="-25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500" spc="-50">
                <a:solidFill>
                  <a:srgbClr val="FFFFFF"/>
                </a:solidFill>
                <a:latin typeface="Swiss 721 SWA"/>
                <a:cs typeface="Swiss 721 SWA"/>
              </a:rPr>
              <a:t>a </a:t>
            </a: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mature</a:t>
            </a:r>
            <a:endParaRPr sz="2500">
              <a:latin typeface="Swiss 721 SWA"/>
              <a:cs typeface="Swiss 721 SWA"/>
            </a:endParaRPr>
          </a:p>
          <a:p>
            <a:pPr algn="ctr">
              <a:lnSpc>
                <a:spcPts val="2710"/>
              </a:lnSpc>
            </a:pP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technology</a:t>
            </a:r>
            <a:endParaRPr sz="2500">
              <a:latin typeface="Swiss 721 SWA"/>
              <a:cs typeface="Swiss 721 SW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069686" y="1060019"/>
            <a:ext cx="2165350" cy="2653030"/>
            <a:chOff x="6069686" y="1060019"/>
            <a:chExt cx="2165350" cy="2653030"/>
          </a:xfrm>
        </p:grpSpPr>
        <p:sp>
          <p:nvSpPr>
            <p:cNvPr id="16" name="object 16" descr=""/>
            <p:cNvSpPr/>
            <p:nvPr/>
          </p:nvSpPr>
          <p:spPr>
            <a:xfrm>
              <a:off x="6082385" y="1072730"/>
              <a:ext cx="2139950" cy="2640330"/>
            </a:xfrm>
            <a:custGeom>
              <a:avLst/>
              <a:gdLst/>
              <a:ahLst/>
              <a:cxnLst/>
              <a:rect l="l" t="t" r="r" b="b"/>
              <a:pathLst>
                <a:path w="2139950" h="2640329">
                  <a:moveTo>
                    <a:pt x="2139645" y="171170"/>
                  </a:moveTo>
                  <a:lnTo>
                    <a:pt x="2133536" y="125666"/>
                  </a:lnTo>
                  <a:lnTo>
                    <a:pt x="2116277" y="84772"/>
                  </a:lnTo>
                  <a:lnTo>
                    <a:pt x="2089505" y="50126"/>
                  </a:lnTo>
                  <a:lnTo>
                    <a:pt x="2054872" y="23368"/>
                  </a:lnTo>
                  <a:lnTo>
                    <a:pt x="2013978" y="6108"/>
                  </a:lnTo>
                  <a:lnTo>
                    <a:pt x="1968474" y="0"/>
                  </a:lnTo>
                  <a:lnTo>
                    <a:pt x="171170" y="0"/>
                  </a:lnTo>
                  <a:lnTo>
                    <a:pt x="125666" y="6108"/>
                  </a:lnTo>
                  <a:lnTo>
                    <a:pt x="84772" y="23368"/>
                  </a:lnTo>
                  <a:lnTo>
                    <a:pt x="50126" y="50126"/>
                  </a:lnTo>
                  <a:lnTo>
                    <a:pt x="23368" y="84772"/>
                  </a:lnTo>
                  <a:lnTo>
                    <a:pt x="6108" y="125666"/>
                  </a:lnTo>
                  <a:lnTo>
                    <a:pt x="0" y="171170"/>
                  </a:lnTo>
                  <a:lnTo>
                    <a:pt x="0" y="1540548"/>
                  </a:lnTo>
                  <a:lnTo>
                    <a:pt x="6108" y="1586052"/>
                  </a:lnTo>
                  <a:lnTo>
                    <a:pt x="23368" y="1626933"/>
                  </a:lnTo>
                  <a:lnTo>
                    <a:pt x="50126" y="1661579"/>
                  </a:lnTo>
                  <a:lnTo>
                    <a:pt x="84772" y="1688350"/>
                  </a:lnTo>
                  <a:lnTo>
                    <a:pt x="125666" y="1705597"/>
                  </a:lnTo>
                  <a:lnTo>
                    <a:pt x="171170" y="1711718"/>
                  </a:lnTo>
                  <a:lnTo>
                    <a:pt x="458241" y="1711718"/>
                  </a:lnTo>
                  <a:lnTo>
                    <a:pt x="199097" y="2267470"/>
                  </a:lnTo>
                  <a:lnTo>
                    <a:pt x="82753" y="2213216"/>
                  </a:lnTo>
                  <a:lnTo>
                    <a:pt x="237985" y="2639733"/>
                  </a:lnTo>
                  <a:lnTo>
                    <a:pt x="664502" y="2484488"/>
                  </a:lnTo>
                  <a:lnTo>
                    <a:pt x="548157" y="2430234"/>
                  </a:lnTo>
                  <a:lnTo>
                    <a:pt x="883196" y="1711718"/>
                  </a:lnTo>
                  <a:lnTo>
                    <a:pt x="1968474" y="1711718"/>
                  </a:lnTo>
                  <a:lnTo>
                    <a:pt x="2013978" y="1705597"/>
                  </a:lnTo>
                  <a:lnTo>
                    <a:pt x="2054872" y="1688350"/>
                  </a:lnTo>
                  <a:lnTo>
                    <a:pt x="2089505" y="1661579"/>
                  </a:lnTo>
                  <a:lnTo>
                    <a:pt x="2116277" y="1626933"/>
                  </a:lnTo>
                  <a:lnTo>
                    <a:pt x="2133536" y="1586052"/>
                  </a:lnTo>
                  <a:lnTo>
                    <a:pt x="2139645" y="1540548"/>
                  </a:lnTo>
                  <a:lnTo>
                    <a:pt x="2139645" y="171170"/>
                  </a:lnTo>
                  <a:close/>
                </a:path>
              </a:pathLst>
            </a:custGeom>
            <a:solidFill>
              <a:srgbClr val="2769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82386" y="1072719"/>
              <a:ext cx="2139950" cy="1711960"/>
            </a:xfrm>
            <a:custGeom>
              <a:avLst/>
              <a:gdLst/>
              <a:ahLst/>
              <a:cxnLst/>
              <a:rect l="l" t="t" r="r" b="b"/>
              <a:pathLst>
                <a:path w="2139950" h="1711960">
                  <a:moveTo>
                    <a:pt x="0" y="171172"/>
                  </a:moveTo>
                  <a:lnTo>
                    <a:pt x="6114" y="125667"/>
                  </a:lnTo>
                  <a:lnTo>
                    <a:pt x="23370" y="84778"/>
                  </a:lnTo>
                  <a:lnTo>
                    <a:pt x="50135" y="50135"/>
                  </a:lnTo>
                  <a:lnTo>
                    <a:pt x="84778" y="23370"/>
                  </a:lnTo>
                  <a:lnTo>
                    <a:pt x="125667" y="6114"/>
                  </a:lnTo>
                  <a:lnTo>
                    <a:pt x="171172" y="0"/>
                  </a:lnTo>
                  <a:lnTo>
                    <a:pt x="1968480" y="0"/>
                  </a:lnTo>
                  <a:lnTo>
                    <a:pt x="2013984" y="6114"/>
                  </a:lnTo>
                  <a:lnTo>
                    <a:pt x="2054873" y="23370"/>
                  </a:lnTo>
                  <a:lnTo>
                    <a:pt x="2089517" y="50135"/>
                  </a:lnTo>
                  <a:lnTo>
                    <a:pt x="2116282" y="84778"/>
                  </a:lnTo>
                  <a:lnTo>
                    <a:pt x="2133537" y="125667"/>
                  </a:lnTo>
                  <a:lnTo>
                    <a:pt x="2139652" y="171172"/>
                  </a:lnTo>
                  <a:lnTo>
                    <a:pt x="2139652" y="1540550"/>
                  </a:lnTo>
                  <a:lnTo>
                    <a:pt x="2133537" y="1586054"/>
                  </a:lnTo>
                  <a:lnTo>
                    <a:pt x="2116282" y="1626943"/>
                  </a:lnTo>
                  <a:lnTo>
                    <a:pt x="2089517" y="1661587"/>
                  </a:lnTo>
                  <a:lnTo>
                    <a:pt x="2054873" y="1688352"/>
                  </a:lnTo>
                  <a:lnTo>
                    <a:pt x="2013984" y="1705607"/>
                  </a:lnTo>
                  <a:lnTo>
                    <a:pt x="1968480" y="1711722"/>
                  </a:lnTo>
                  <a:lnTo>
                    <a:pt x="171172" y="1711722"/>
                  </a:lnTo>
                  <a:lnTo>
                    <a:pt x="125667" y="1705607"/>
                  </a:lnTo>
                  <a:lnTo>
                    <a:pt x="84778" y="1688352"/>
                  </a:lnTo>
                  <a:lnTo>
                    <a:pt x="50135" y="1661587"/>
                  </a:lnTo>
                  <a:lnTo>
                    <a:pt x="23370" y="1626943"/>
                  </a:lnTo>
                  <a:lnTo>
                    <a:pt x="6114" y="1586054"/>
                  </a:lnTo>
                  <a:lnTo>
                    <a:pt x="0" y="1540550"/>
                  </a:lnTo>
                  <a:lnTo>
                    <a:pt x="0" y="1711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214253" y="1301496"/>
            <a:ext cx="1876425" cy="116268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algn="ctr" marL="12700" marR="5080">
              <a:lnSpc>
                <a:spcPct val="74800"/>
              </a:lnSpc>
              <a:spcBef>
                <a:spcPts val="795"/>
              </a:spcBef>
            </a:pPr>
            <a:r>
              <a:rPr dirty="0" sz="2300">
                <a:solidFill>
                  <a:srgbClr val="FFFFFF"/>
                </a:solidFill>
                <a:latin typeface="Swiss 721 SWA"/>
                <a:cs typeface="Swiss 721 SWA"/>
              </a:rPr>
              <a:t>Predict</a:t>
            </a:r>
            <a:r>
              <a:rPr dirty="0" sz="2300" spc="-10">
                <a:solidFill>
                  <a:srgbClr val="FFFFFF"/>
                </a:solidFill>
                <a:latin typeface="Swiss 721 SWA"/>
                <a:cs typeface="Swiss 721 SWA"/>
              </a:rPr>
              <a:t> impact </a:t>
            </a:r>
            <a:r>
              <a:rPr dirty="0" sz="2300">
                <a:solidFill>
                  <a:srgbClr val="FFFFFF"/>
                </a:solidFill>
                <a:latin typeface="Swiss 721 SWA"/>
                <a:cs typeface="Swiss 721 SWA"/>
              </a:rPr>
              <a:t>of</a:t>
            </a:r>
            <a:r>
              <a:rPr dirty="0" sz="2300" spc="-15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300">
                <a:solidFill>
                  <a:srgbClr val="FFFFFF"/>
                </a:solidFill>
                <a:latin typeface="Swiss 721 SWA"/>
                <a:cs typeface="Swiss 721 SWA"/>
              </a:rPr>
              <a:t>new</a:t>
            </a:r>
            <a:r>
              <a:rPr dirty="0" sz="2300" spc="-5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Swiss 721 SWA"/>
                <a:cs typeface="Swiss 721 SWA"/>
              </a:rPr>
              <a:t>virtual technology changes</a:t>
            </a:r>
            <a:endParaRPr sz="2300">
              <a:latin typeface="Swiss 721 SWA"/>
              <a:cs typeface="Swiss 721 SW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994453" y="3137797"/>
            <a:ext cx="2983865" cy="1737360"/>
            <a:chOff x="6994453" y="3137797"/>
            <a:chExt cx="2983865" cy="1737360"/>
          </a:xfrm>
        </p:grpSpPr>
        <p:sp>
          <p:nvSpPr>
            <p:cNvPr id="20" name="object 20" descr=""/>
            <p:cNvSpPr/>
            <p:nvPr/>
          </p:nvSpPr>
          <p:spPr>
            <a:xfrm>
              <a:off x="6994448" y="3150501"/>
              <a:ext cx="2971165" cy="1711960"/>
            </a:xfrm>
            <a:custGeom>
              <a:avLst/>
              <a:gdLst/>
              <a:ahLst/>
              <a:cxnLst/>
              <a:rect l="l" t="t" r="r" b="b"/>
              <a:pathLst>
                <a:path w="2971165" h="1711960">
                  <a:moveTo>
                    <a:pt x="2971050" y="171170"/>
                  </a:moveTo>
                  <a:lnTo>
                    <a:pt x="2964929" y="125666"/>
                  </a:lnTo>
                  <a:lnTo>
                    <a:pt x="2947670" y="84785"/>
                  </a:lnTo>
                  <a:lnTo>
                    <a:pt x="2920911" y="50139"/>
                  </a:lnTo>
                  <a:lnTo>
                    <a:pt x="2886265" y="23368"/>
                  </a:lnTo>
                  <a:lnTo>
                    <a:pt x="2845371" y="6121"/>
                  </a:lnTo>
                  <a:lnTo>
                    <a:pt x="2799880" y="0"/>
                  </a:lnTo>
                  <a:lnTo>
                    <a:pt x="1002563" y="0"/>
                  </a:lnTo>
                  <a:lnTo>
                    <a:pt x="957059" y="6121"/>
                  </a:lnTo>
                  <a:lnTo>
                    <a:pt x="916165" y="23368"/>
                  </a:lnTo>
                  <a:lnTo>
                    <a:pt x="881532" y="50139"/>
                  </a:lnTo>
                  <a:lnTo>
                    <a:pt x="854760" y="84785"/>
                  </a:lnTo>
                  <a:lnTo>
                    <a:pt x="837501" y="125666"/>
                  </a:lnTo>
                  <a:lnTo>
                    <a:pt x="831392" y="171170"/>
                  </a:lnTo>
                  <a:lnTo>
                    <a:pt x="831392" y="943165"/>
                  </a:lnTo>
                  <a:lnTo>
                    <a:pt x="260172" y="1096213"/>
                  </a:lnTo>
                  <a:lnTo>
                    <a:pt x="226949" y="972210"/>
                  </a:lnTo>
                  <a:lnTo>
                    <a:pt x="0" y="1365288"/>
                  </a:lnTo>
                  <a:lnTo>
                    <a:pt x="393077" y="1592237"/>
                  </a:lnTo>
                  <a:lnTo>
                    <a:pt x="359854" y="1468234"/>
                  </a:lnTo>
                  <a:lnTo>
                    <a:pt x="831392" y="1341894"/>
                  </a:lnTo>
                  <a:lnTo>
                    <a:pt x="831392" y="1540548"/>
                  </a:lnTo>
                  <a:lnTo>
                    <a:pt x="837501" y="1586052"/>
                  </a:lnTo>
                  <a:lnTo>
                    <a:pt x="854760" y="1626946"/>
                  </a:lnTo>
                  <a:lnTo>
                    <a:pt x="881532" y="1661591"/>
                  </a:lnTo>
                  <a:lnTo>
                    <a:pt x="916165" y="1688350"/>
                  </a:lnTo>
                  <a:lnTo>
                    <a:pt x="957059" y="1705610"/>
                  </a:lnTo>
                  <a:lnTo>
                    <a:pt x="1002563" y="1711718"/>
                  </a:lnTo>
                  <a:lnTo>
                    <a:pt x="2799880" y="1711718"/>
                  </a:lnTo>
                  <a:lnTo>
                    <a:pt x="2845371" y="1705610"/>
                  </a:lnTo>
                  <a:lnTo>
                    <a:pt x="2886265" y="1688350"/>
                  </a:lnTo>
                  <a:lnTo>
                    <a:pt x="2920911" y="1661591"/>
                  </a:lnTo>
                  <a:lnTo>
                    <a:pt x="2947670" y="1626946"/>
                  </a:lnTo>
                  <a:lnTo>
                    <a:pt x="2964929" y="1586052"/>
                  </a:lnTo>
                  <a:lnTo>
                    <a:pt x="2971050" y="1540548"/>
                  </a:lnTo>
                  <a:lnTo>
                    <a:pt x="2971050" y="171170"/>
                  </a:lnTo>
                  <a:close/>
                </a:path>
              </a:pathLst>
            </a:custGeom>
            <a:solidFill>
              <a:srgbClr val="009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825847" y="3150497"/>
              <a:ext cx="2139950" cy="1711960"/>
            </a:xfrm>
            <a:custGeom>
              <a:avLst/>
              <a:gdLst/>
              <a:ahLst/>
              <a:cxnLst/>
              <a:rect l="l" t="t" r="r" b="b"/>
              <a:pathLst>
                <a:path w="2139950" h="1711960">
                  <a:moveTo>
                    <a:pt x="0" y="171172"/>
                  </a:moveTo>
                  <a:lnTo>
                    <a:pt x="6114" y="125667"/>
                  </a:lnTo>
                  <a:lnTo>
                    <a:pt x="23370" y="84778"/>
                  </a:lnTo>
                  <a:lnTo>
                    <a:pt x="50135" y="50135"/>
                  </a:lnTo>
                  <a:lnTo>
                    <a:pt x="84778" y="23370"/>
                  </a:lnTo>
                  <a:lnTo>
                    <a:pt x="125667" y="6114"/>
                  </a:lnTo>
                  <a:lnTo>
                    <a:pt x="171172" y="0"/>
                  </a:lnTo>
                  <a:lnTo>
                    <a:pt x="1968480" y="0"/>
                  </a:lnTo>
                  <a:lnTo>
                    <a:pt x="2013984" y="6114"/>
                  </a:lnTo>
                  <a:lnTo>
                    <a:pt x="2054873" y="23370"/>
                  </a:lnTo>
                  <a:lnTo>
                    <a:pt x="2089517" y="50135"/>
                  </a:lnTo>
                  <a:lnTo>
                    <a:pt x="2116282" y="84778"/>
                  </a:lnTo>
                  <a:lnTo>
                    <a:pt x="2133537" y="125667"/>
                  </a:lnTo>
                  <a:lnTo>
                    <a:pt x="2139652" y="171172"/>
                  </a:lnTo>
                  <a:lnTo>
                    <a:pt x="2139652" y="1540550"/>
                  </a:lnTo>
                  <a:lnTo>
                    <a:pt x="2133537" y="1586054"/>
                  </a:lnTo>
                  <a:lnTo>
                    <a:pt x="2116282" y="1626943"/>
                  </a:lnTo>
                  <a:lnTo>
                    <a:pt x="2089517" y="1661587"/>
                  </a:lnTo>
                  <a:lnTo>
                    <a:pt x="2054873" y="1688352"/>
                  </a:lnTo>
                  <a:lnTo>
                    <a:pt x="2013984" y="1705607"/>
                  </a:lnTo>
                  <a:lnTo>
                    <a:pt x="1968480" y="1711722"/>
                  </a:lnTo>
                  <a:lnTo>
                    <a:pt x="171172" y="1711722"/>
                  </a:lnTo>
                  <a:lnTo>
                    <a:pt x="125667" y="1705607"/>
                  </a:lnTo>
                  <a:lnTo>
                    <a:pt x="84778" y="1688352"/>
                  </a:lnTo>
                  <a:lnTo>
                    <a:pt x="50135" y="1661587"/>
                  </a:lnTo>
                  <a:lnTo>
                    <a:pt x="23370" y="1626943"/>
                  </a:lnTo>
                  <a:lnTo>
                    <a:pt x="6114" y="1586054"/>
                  </a:lnTo>
                  <a:lnTo>
                    <a:pt x="0" y="1540550"/>
                  </a:lnTo>
                  <a:lnTo>
                    <a:pt x="0" y="1711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941777" y="3748023"/>
            <a:ext cx="190817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Link</a:t>
            </a:r>
            <a:r>
              <a:rPr dirty="0" sz="2500" spc="-10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500">
                <a:solidFill>
                  <a:srgbClr val="FFFFFF"/>
                </a:solidFill>
                <a:latin typeface="Swiss 721 SWA"/>
                <a:cs typeface="Swiss 721 SWA"/>
              </a:rPr>
              <a:t>to</a:t>
            </a:r>
            <a:r>
              <a:rPr dirty="0" sz="2500" spc="-45">
                <a:solidFill>
                  <a:srgbClr val="FFFFFF"/>
                </a:solidFill>
                <a:latin typeface="Swiss 721 SWA"/>
                <a:cs typeface="Swiss 721 SWA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Swiss 721 SWA"/>
                <a:cs typeface="Swiss 721 SWA"/>
              </a:rPr>
              <a:t>TCAD</a:t>
            </a:r>
            <a:endParaRPr sz="2500">
              <a:latin typeface="Swiss 721 SWA"/>
              <a:cs typeface="Swiss 721 SWA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9001418" y="781690"/>
            <a:ext cx="2846070" cy="182880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91440">
              <a:lnSpc>
                <a:spcPts val="1910"/>
              </a:lnSpc>
              <a:spcBef>
                <a:spcPts val="475"/>
              </a:spcBef>
            </a:pPr>
            <a:r>
              <a:rPr dirty="0" sz="1600">
                <a:latin typeface="Arial"/>
                <a:cs typeface="Arial"/>
              </a:rPr>
              <a:t>Models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developed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for:</a:t>
            </a:r>
            <a:endParaRPr sz="1600">
              <a:latin typeface="Arial"/>
              <a:cs typeface="Arial"/>
            </a:endParaRPr>
          </a:p>
          <a:p>
            <a:pPr marL="332740" indent="-241300">
              <a:lnSpc>
                <a:spcPts val="1895"/>
              </a:lnSpc>
              <a:buChar char="•"/>
              <a:tabLst>
                <a:tab pos="332105" algn="l"/>
                <a:tab pos="332740" algn="l"/>
              </a:tabLst>
            </a:pPr>
            <a:r>
              <a:rPr dirty="0" sz="1600" spc="-10">
                <a:latin typeface="Arial"/>
                <a:cs typeface="Arial"/>
              </a:rPr>
              <a:t>SuperFETs</a:t>
            </a:r>
            <a:r>
              <a:rPr dirty="0" baseline="25252" sz="1650" spc="-15">
                <a:latin typeface="Arial"/>
                <a:cs typeface="Arial"/>
              </a:rPr>
              <a:t>®</a:t>
            </a:r>
            <a:endParaRPr baseline="25252" sz="1650">
              <a:latin typeface="Arial"/>
              <a:cs typeface="Arial"/>
            </a:endParaRPr>
          </a:p>
          <a:p>
            <a:pPr marL="332740" indent="-241300">
              <a:lnSpc>
                <a:spcPts val="1910"/>
              </a:lnSpc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Arial"/>
                <a:cs typeface="Arial"/>
              </a:rPr>
              <a:t>Trench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IGBTs</a:t>
            </a:r>
            <a:endParaRPr sz="1600">
              <a:latin typeface="Arial"/>
              <a:cs typeface="Arial"/>
            </a:endParaRPr>
          </a:p>
          <a:p>
            <a:pPr marL="332740" indent="-241300">
              <a:lnSpc>
                <a:spcPts val="1910"/>
              </a:lnSpc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Arial"/>
                <a:cs typeface="Arial"/>
              </a:rPr>
              <a:t>Trench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MOSFETs</a:t>
            </a:r>
            <a:endParaRPr sz="1600">
              <a:latin typeface="Arial"/>
              <a:cs typeface="Arial"/>
            </a:endParaRPr>
          </a:p>
          <a:p>
            <a:pPr marL="332740" indent="-241300">
              <a:lnSpc>
                <a:spcPts val="1910"/>
              </a:lnSpc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Arial"/>
                <a:cs typeface="Arial"/>
              </a:rPr>
              <a:t>HV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(Si/SiC)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Diodes</a:t>
            </a:r>
            <a:endParaRPr sz="1600">
              <a:latin typeface="Arial"/>
              <a:cs typeface="Arial"/>
            </a:endParaRPr>
          </a:p>
          <a:p>
            <a:pPr marL="332740" indent="-241300">
              <a:lnSpc>
                <a:spcPts val="1910"/>
              </a:lnSpc>
              <a:spcBef>
                <a:spcPts val="70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Arial"/>
                <a:cs typeface="Arial"/>
              </a:rPr>
              <a:t>SiC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MOSFET</a:t>
            </a:r>
            <a:endParaRPr sz="1600">
              <a:latin typeface="Arial"/>
              <a:cs typeface="Arial"/>
            </a:endParaRPr>
          </a:p>
          <a:p>
            <a:pPr marL="332740" indent="-241300">
              <a:lnSpc>
                <a:spcPts val="1910"/>
              </a:lnSpc>
              <a:buChar char="•"/>
              <a:tabLst>
                <a:tab pos="332105" algn="l"/>
                <a:tab pos="332740" algn="l"/>
              </a:tabLst>
            </a:pPr>
            <a:r>
              <a:rPr dirty="0" sz="1600">
                <a:latin typeface="Arial"/>
                <a:cs typeface="Arial"/>
              </a:rPr>
              <a:t>GaN </a:t>
            </a:r>
            <a:r>
              <a:rPr dirty="0" sz="1600" spc="-20">
                <a:latin typeface="Arial"/>
                <a:cs typeface="Arial"/>
              </a:rPr>
              <a:t>HEMT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Power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SPICE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Model</a:t>
            </a:r>
            <a:r>
              <a:rPr dirty="0" spc="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Construction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31199" y="1025999"/>
            <a:ext cx="11527790" cy="5205730"/>
          </a:xfrm>
          <a:custGeom>
            <a:avLst/>
            <a:gdLst/>
            <a:ahLst/>
            <a:cxnLst/>
            <a:rect l="l" t="t" r="r" b="b"/>
            <a:pathLst>
              <a:path w="11527790" h="5205730">
                <a:moveTo>
                  <a:pt x="0" y="0"/>
                </a:moveTo>
                <a:lnTo>
                  <a:pt x="11527200" y="0"/>
                </a:lnTo>
                <a:lnTo>
                  <a:pt x="11527200" y="5205600"/>
                </a:lnTo>
                <a:lnTo>
                  <a:pt x="0" y="5205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09939" y="1045971"/>
            <a:ext cx="11369675" cy="474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Models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built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 </a:t>
            </a:r>
            <a:r>
              <a:rPr dirty="0" sz="2200" spc="-10">
                <a:latin typeface="Arial"/>
                <a:cs typeface="Arial"/>
              </a:rPr>
              <a:t>subcircuits.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65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SPICE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primitives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whenever possible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 best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speed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convergence.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64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Models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 process and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layout parameter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dependent.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620"/>
              </a:lnSpc>
              <a:spcBef>
                <a:spcPts val="2145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Use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arbitrary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behavioural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sources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implement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physical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equations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currents,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charges, </a:t>
            </a:r>
            <a:r>
              <a:rPr dirty="0" sz="2200">
                <a:latin typeface="Arial"/>
                <a:cs typeface="Arial"/>
              </a:rPr>
              <a:t>capacitances,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 intermediate voltage and temperature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dependent </a:t>
            </a:r>
            <a:r>
              <a:rPr dirty="0" sz="2200" spc="-10">
                <a:latin typeface="Arial"/>
                <a:cs typeface="Arial"/>
              </a:rPr>
              <a:t>variables.</a:t>
            </a:r>
            <a:endParaRPr sz="2200">
              <a:latin typeface="Arial"/>
              <a:cs typeface="Arial"/>
            </a:endParaRPr>
          </a:p>
          <a:p>
            <a:pPr lvl="1" marL="889000" indent="-342900">
              <a:lnSpc>
                <a:spcPct val="100000"/>
              </a:lnSpc>
              <a:spcBef>
                <a:spcPts val="1455"/>
              </a:spcBef>
              <a:buClr>
                <a:srgbClr val="A6A6A6"/>
              </a:buClr>
              <a:buChar char="•"/>
              <a:tabLst>
                <a:tab pos="888365" algn="l"/>
                <a:tab pos="889000" algn="l"/>
              </a:tabLst>
            </a:pPr>
            <a:r>
              <a:rPr dirty="0" sz="2000">
                <a:latin typeface="Arial"/>
                <a:cs typeface="Arial"/>
              </a:rPr>
              <a:t>Strong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attention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numerical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robustness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A6A6A6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Arial"/>
                <a:cs typeface="Arial"/>
              </a:rPr>
              <a:t>Electro-thermal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65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Package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parasitics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included.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64"/>
              </a:spcBef>
              <a:buClr>
                <a:srgbClr val="A6A6A6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latin typeface="Arial"/>
                <a:cs typeface="Arial"/>
              </a:rPr>
              <a:t>Ability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simulate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operating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conditions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covered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datasheet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confidence.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Multiple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Simulator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Support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06294" y="889661"/>
            <a:ext cx="11540490" cy="5078730"/>
          </a:xfrm>
          <a:custGeom>
            <a:avLst/>
            <a:gdLst/>
            <a:ahLst/>
            <a:cxnLst/>
            <a:rect l="l" t="t" r="r" b="b"/>
            <a:pathLst>
              <a:path w="11540490" h="5078730">
                <a:moveTo>
                  <a:pt x="0" y="0"/>
                </a:moveTo>
                <a:lnTo>
                  <a:pt x="11539883" y="0"/>
                </a:lnTo>
                <a:lnTo>
                  <a:pt x="11539883" y="5078677"/>
                </a:lnTo>
                <a:lnTo>
                  <a:pt x="0" y="507867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85034" y="808735"/>
            <a:ext cx="9602470" cy="496951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54000" indent="-241300">
              <a:lnSpc>
                <a:spcPct val="100000"/>
              </a:lnSpc>
              <a:spcBef>
                <a:spcPts val="890"/>
              </a:spcBef>
              <a:buChar char="•"/>
              <a:tabLst>
                <a:tab pos="253365" algn="l"/>
                <a:tab pos="254000" algn="l"/>
              </a:tabLst>
            </a:pPr>
            <a:r>
              <a:rPr dirty="0" sz="2100">
                <a:latin typeface="Swiss 721 SWA"/>
                <a:cs typeface="Swiss 721 SWA"/>
              </a:rPr>
              <a:t>SPICE</a:t>
            </a:r>
            <a:r>
              <a:rPr dirty="0" sz="2100" spc="-5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Agnostic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modeling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is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important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spcBef>
                <a:spcPts val="795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Only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use</a:t>
            </a:r>
            <a:r>
              <a:rPr dirty="0" sz="2100" spc="9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least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common</a:t>
            </a:r>
            <a:r>
              <a:rPr dirty="0" sz="2100" spc="9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denominator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features,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PSpice</a:t>
            </a:r>
            <a:r>
              <a:rPr dirty="0" sz="2100" spc="10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syntax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spcBef>
                <a:spcPts val="860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 spc="-10">
                <a:latin typeface="Swiss 721 SWA"/>
                <a:cs typeface="Swiss 721 SWA"/>
              </a:rPr>
              <a:t>Verilog-</a:t>
            </a:r>
            <a:r>
              <a:rPr dirty="0" sz="2100">
                <a:latin typeface="Swiss 721 SWA"/>
                <a:cs typeface="Swiss 721 SWA"/>
              </a:rPr>
              <a:t>A</a:t>
            </a:r>
            <a:r>
              <a:rPr dirty="0" sz="2100" spc="-6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would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be</a:t>
            </a:r>
            <a:r>
              <a:rPr dirty="0" sz="2100" spc="6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great,</a:t>
            </a:r>
            <a:r>
              <a:rPr dirty="0" sz="2100" spc="5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but</a:t>
            </a:r>
            <a:r>
              <a:rPr dirty="0" sz="2100" spc="5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not</a:t>
            </a:r>
            <a:r>
              <a:rPr dirty="0" sz="2100" spc="5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fully</a:t>
            </a:r>
            <a:r>
              <a:rPr dirty="0" sz="2100" spc="6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supported</a:t>
            </a:r>
            <a:r>
              <a:rPr dirty="0" sz="2100" spc="6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across</a:t>
            </a:r>
            <a:r>
              <a:rPr dirty="0" sz="2100" spc="6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6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all</a:t>
            </a:r>
            <a:r>
              <a:rPr dirty="0" sz="2100" spc="6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simulators</a:t>
            </a:r>
            <a:endParaRPr sz="2100">
              <a:latin typeface="Swiss 721 SWA"/>
              <a:cs typeface="Swiss 721 SWA"/>
            </a:endParaRPr>
          </a:p>
          <a:p>
            <a:pPr marL="254000" indent="-241300">
              <a:lnSpc>
                <a:spcPct val="100000"/>
              </a:lnSpc>
              <a:spcBef>
                <a:spcPts val="795"/>
              </a:spcBef>
              <a:buChar char="•"/>
              <a:tabLst>
                <a:tab pos="253365" algn="l"/>
                <a:tab pos="254000" algn="l"/>
              </a:tabLst>
            </a:pPr>
            <a:r>
              <a:rPr dirty="0" sz="2100">
                <a:latin typeface="Swiss 721 SWA"/>
                <a:cs typeface="Swiss 721 SWA"/>
              </a:rPr>
              <a:t>The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following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simulators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are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supported: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spcBef>
                <a:spcPts val="70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PSpice</a:t>
            </a:r>
            <a:r>
              <a:rPr dirty="0" sz="2100" spc="85">
                <a:latin typeface="Swiss 721 SWA"/>
                <a:cs typeface="Swiss 721 SWA"/>
              </a:rPr>
              <a:t> </a:t>
            </a:r>
            <a:r>
              <a:rPr dirty="0" sz="2100" spc="-20">
                <a:latin typeface="Swiss 721 SWA"/>
                <a:cs typeface="Swiss 721 SWA"/>
              </a:rPr>
              <a:t>(web)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spcBef>
                <a:spcPts val="95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 spc="-30">
                <a:latin typeface="Swiss 721 SWA"/>
                <a:cs typeface="Swiss 721 SWA"/>
              </a:rPr>
              <a:t>LTspice</a:t>
            </a:r>
            <a:r>
              <a:rPr dirty="0" sz="2100" spc="-85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(web)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Simetrix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 spc="-20">
                <a:latin typeface="Swiss 721 SWA"/>
                <a:cs typeface="Swiss 721 SWA"/>
              </a:rPr>
              <a:t>(web)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spcBef>
                <a:spcPts val="75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HSpice</a:t>
            </a:r>
            <a:r>
              <a:rPr dirty="0" sz="2100" spc="7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7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Spectre</a:t>
            </a:r>
            <a:r>
              <a:rPr dirty="0" sz="2100" spc="7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7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spcBef>
                <a:spcPts val="95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Eldo</a:t>
            </a:r>
            <a:r>
              <a:rPr dirty="0" sz="2100" spc="5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55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spcBef>
                <a:spcPts val="70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SABER</a:t>
            </a:r>
            <a:r>
              <a:rPr dirty="0" sz="2100" spc="70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ts val="2510"/>
              </a:lnSpc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Simplorer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9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spcBef>
                <a:spcPts val="75"/>
              </a:spcBef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Microcap</a:t>
            </a:r>
            <a:r>
              <a:rPr dirty="0" sz="2100" spc="7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80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  <a:p>
            <a:pPr lvl="1" marL="863600" indent="-241300">
              <a:lnSpc>
                <a:spcPct val="100000"/>
              </a:lnSpc>
              <a:buChar char="•"/>
              <a:tabLst>
                <a:tab pos="862965" algn="l"/>
                <a:tab pos="863600" algn="l"/>
              </a:tabLst>
            </a:pPr>
            <a:r>
              <a:rPr dirty="0" sz="2100">
                <a:latin typeface="Swiss 721 SWA"/>
                <a:cs typeface="Swiss 721 SWA"/>
              </a:rPr>
              <a:t>ADS</a:t>
            </a:r>
            <a:r>
              <a:rPr dirty="0" sz="2100" spc="55">
                <a:latin typeface="Swiss 721 SWA"/>
                <a:cs typeface="Swiss 721 SWA"/>
              </a:rPr>
              <a:t> </a:t>
            </a:r>
            <a:r>
              <a:rPr dirty="0" sz="2100">
                <a:latin typeface="Swiss 721 SWA"/>
                <a:cs typeface="Swiss 721 SWA"/>
              </a:rPr>
              <a:t>(on</a:t>
            </a:r>
            <a:r>
              <a:rPr dirty="0" sz="2100" spc="55">
                <a:latin typeface="Swiss 721 SWA"/>
                <a:cs typeface="Swiss 721 SWA"/>
              </a:rPr>
              <a:t> </a:t>
            </a:r>
            <a:r>
              <a:rPr dirty="0" sz="2100" spc="-10">
                <a:latin typeface="Swiss 721 SWA"/>
                <a:cs typeface="Swiss 721 SWA"/>
              </a:rPr>
              <a:t>request)</a:t>
            </a:r>
            <a:endParaRPr sz="2100">
              <a:latin typeface="Swiss 721 SWA"/>
              <a:cs typeface="Swiss 721 SW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002023" y="2770632"/>
            <a:ext cx="8171815" cy="2124710"/>
            <a:chOff x="4002023" y="2770632"/>
            <a:chExt cx="8171815" cy="212471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2023" y="2770632"/>
              <a:ext cx="2654807" cy="21244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5791" y="2966954"/>
              <a:ext cx="2069561" cy="15362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6935" y="2828544"/>
              <a:ext cx="2538983" cy="20147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2260" y="3022705"/>
              <a:ext cx="1951328" cy="14280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632" y="2828544"/>
              <a:ext cx="2926079" cy="20147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2506" y="3022705"/>
              <a:ext cx="2340157" cy="142806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5097" y="646771"/>
            <a:ext cx="9443085" cy="5564505"/>
            <a:chOff x="545097" y="646771"/>
            <a:chExt cx="9443085" cy="5564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466" y="646771"/>
              <a:ext cx="8708141" cy="556445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70793" y="5841628"/>
              <a:ext cx="1258570" cy="196850"/>
            </a:xfrm>
            <a:custGeom>
              <a:avLst/>
              <a:gdLst/>
              <a:ahLst/>
              <a:cxnLst/>
              <a:rect l="l" t="t" r="r" b="b"/>
              <a:pathLst>
                <a:path w="1258570" h="196850">
                  <a:moveTo>
                    <a:pt x="0" y="0"/>
                  </a:moveTo>
                  <a:lnTo>
                    <a:pt x="1258200" y="0"/>
                  </a:lnTo>
                  <a:lnTo>
                    <a:pt x="1258200" y="196594"/>
                  </a:lnTo>
                  <a:lnTo>
                    <a:pt x="0" y="19659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5097" y="5884597"/>
              <a:ext cx="826135" cy="111125"/>
            </a:xfrm>
            <a:custGeom>
              <a:avLst/>
              <a:gdLst/>
              <a:ahLst/>
              <a:cxnLst/>
              <a:rect l="l" t="t" r="r" b="b"/>
              <a:pathLst>
                <a:path w="826135" h="111125">
                  <a:moveTo>
                    <a:pt x="730891" y="0"/>
                  </a:moveTo>
                  <a:lnTo>
                    <a:pt x="725059" y="1534"/>
                  </a:lnTo>
                  <a:lnTo>
                    <a:pt x="719758" y="10622"/>
                  </a:lnTo>
                  <a:lnTo>
                    <a:pt x="721293" y="16455"/>
                  </a:lnTo>
                  <a:lnTo>
                    <a:pt x="771604" y="45803"/>
                  </a:lnTo>
                  <a:lnTo>
                    <a:pt x="806837" y="45803"/>
                  </a:lnTo>
                  <a:lnTo>
                    <a:pt x="806837" y="64853"/>
                  </a:lnTo>
                  <a:lnTo>
                    <a:pt x="771604" y="64853"/>
                  </a:lnTo>
                  <a:lnTo>
                    <a:pt x="721293" y="94201"/>
                  </a:lnTo>
                  <a:lnTo>
                    <a:pt x="719758" y="100033"/>
                  </a:lnTo>
                  <a:lnTo>
                    <a:pt x="725059" y="109121"/>
                  </a:lnTo>
                  <a:lnTo>
                    <a:pt x="730891" y="110656"/>
                  </a:lnTo>
                  <a:lnTo>
                    <a:pt x="809411" y="64853"/>
                  </a:lnTo>
                  <a:lnTo>
                    <a:pt x="806837" y="64853"/>
                  </a:lnTo>
                  <a:lnTo>
                    <a:pt x="809413" y="64852"/>
                  </a:lnTo>
                  <a:lnTo>
                    <a:pt x="825740" y="55328"/>
                  </a:lnTo>
                  <a:lnTo>
                    <a:pt x="730891" y="0"/>
                  </a:lnTo>
                  <a:close/>
                </a:path>
                <a:path w="826135" h="111125">
                  <a:moveTo>
                    <a:pt x="787932" y="55328"/>
                  </a:moveTo>
                  <a:lnTo>
                    <a:pt x="771604" y="64853"/>
                  </a:lnTo>
                  <a:lnTo>
                    <a:pt x="806837" y="64853"/>
                  </a:lnTo>
                  <a:lnTo>
                    <a:pt x="806837" y="63555"/>
                  </a:lnTo>
                  <a:lnTo>
                    <a:pt x="802036" y="63555"/>
                  </a:lnTo>
                  <a:lnTo>
                    <a:pt x="787932" y="55328"/>
                  </a:lnTo>
                  <a:close/>
                </a:path>
                <a:path w="826135" h="111125">
                  <a:moveTo>
                    <a:pt x="0" y="45802"/>
                  </a:moveTo>
                  <a:lnTo>
                    <a:pt x="0" y="64852"/>
                  </a:lnTo>
                  <a:lnTo>
                    <a:pt x="771605" y="64852"/>
                  </a:lnTo>
                  <a:lnTo>
                    <a:pt x="787932" y="55328"/>
                  </a:lnTo>
                  <a:lnTo>
                    <a:pt x="771604" y="45803"/>
                  </a:lnTo>
                  <a:lnTo>
                    <a:pt x="0" y="45802"/>
                  </a:lnTo>
                  <a:close/>
                </a:path>
                <a:path w="826135" h="111125">
                  <a:moveTo>
                    <a:pt x="802036" y="47100"/>
                  </a:moveTo>
                  <a:lnTo>
                    <a:pt x="787932" y="55328"/>
                  </a:lnTo>
                  <a:lnTo>
                    <a:pt x="802036" y="63555"/>
                  </a:lnTo>
                  <a:lnTo>
                    <a:pt x="802036" y="47100"/>
                  </a:lnTo>
                  <a:close/>
                </a:path>
                <a:path w="826135" h="111125">
                  <a:moveTo>
                    <a:pt x="806837" y="47100"/>
                  </a:moveTo>
                  <a:lnTo>
                    <a:pt x="802036" y="47100"/>
                  </a:lnTo>
                  <a:lnTo>
                    <a:pt x="802036" y="63555"/>
                  </a:lnTo>
                  <a:lnTo>
                    <a:pt x="806837" y="63555"/>
                  </a:lnTo>
                  <a:lnTo>
                    <a:pt x="806837" y="47100"/>
                  </a:lnTo>
                  <a:close/>
                </a:path>
                <a:path w="826135" h="111125">
                  <a:moveTo>
                    <a:pt x="771604" y="45803"/>
                  </a:moveTo>
                  <a:lnTo>
                    <a:pt x="787932" y="55328"/>
                  </a:lnTo>
                  <a:lnTo>
                    <a:pt x="802036" y="47100"/>
                  </a:lnTo>
                  <a:lnTo>
                    <a:pt x="806837" y="47100"/>
                  </a:lnTo>
                  <a:lnTo>
                    <a:pt x="806837" y="45803"/>
                  </a:lnTo>
                  <a:lnTo>
                    <a:pt x="771604" y="458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Website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Model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Download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5097" y="646771"/>
            <a:ext cx="9443085" cy="5564505"/>
            <a:chOff x="545097" y="646771"/>
            <a:chExt cx="9443085" cy="5564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9466" y="646771"/>
              <a:ext cx="8708141" cy="556445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70793" y="5841628"/>
              <a:ext cx="1258570" cy="196850"/>
            </a:xfrm>
            <a:custGeom>
              <a:avLst/>
              <a:gdLst/>
              <a:ahLst/>
              <a:cxnLst/>
              <a:rect l="l" t="t" r="r" b="b"/>
              <a:pathLst>
                <a:path w="1258570" h="196850">
                  <a:moveTo>
                    <a:pt x="0" y="0"/>
                  </a:moveTo>
                  <a:lnTo>
                    <a:pt x="1258200" y="0"/>
                  </a:lnTo>
                  <a:lnTo>
                    <a:pt x="1258200" y="196594"/>
                  </a:lnTo>
                  <a:lnTo>
                    <a:pt x="0" y="19659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5097" y="5884597"/>
              <a:ext cx="826135" cy="111125"/>
            </a:xfrm>
            <a:custGeom>
              <a:avLst/>
              <a:gdLst/>
              <a:ahLst/>
              <a:cxnLst/>
              <a:rect l="l" t="t" r="r" b="b"/>
              <a:pathLst>
                <a:path w="826135" h="111125">
                  <a:moveTo>
                    <a:pt x="730891" y="0"/>
                  </a:moveTo>
                  <a:lnTo>
                    <a:pt x="725059" y="1534"/>
                  </a:lnTo>
                  <a:lnTo>
                    <a:pt x="719758" y="10622"/>
                  </a:lnTo>
                  <a:lnTo>
                    <a:pt x="721293" y="16455"/>
                  </a:lnTo>
                  <a:lnTo>
                    <a:pt x="771604" y="45803"/>
                  </a:lnTo>
                  <a:lnTo>
                    <a:pt x="806837" y="45803"/>
                  </a:lnTo>
                  <a:lnTo>
                    <a:pt x="806837" y="64853"/>
                  </a:lnTo>
                  <a:lnTo>
                    <a:pt x="771604" y="64853"/>
                  </a:lnTo>
                  <a:lnTo>
                    <a:pt x="721293" y="94201"/>
                  </a:lnTo>
                  <a:lnTo>
                    <a:pt x="719758" y="100033"/>
                  </a:lnTo>
                  <a:lnTo>
                    <a:pt x="725059" y="109121"/>
                  </a:lnTo>
                  <a:lnTo>
                    <a:pt x="730891" y="110656"/>
                  </a:lnTo>
                  <a:lnTo>
                    <a:pt x="809411" y="64853"/>
                  </a:lnTo>
                  <a:lnTo>
                    <a:pt x="806837" y="64853"/>
                  </a:lnTo>
                  <a:lnTo>
                    <a:pt x="809413" y="64852"/>
                  </a:lnTo>
                  <a:lnTo>
                    <a:pt x="825740" y="55328"/>
                  </a:lnTo>
                  <a:lnTo>
                    <a:pt x="730891" y="0"/>
                  </a:lnTo>
                  <a:close/>
                </a:path>
                <a:path w="826135" h="111125">
                  <a:moveTo>
                    <a:pt x="787932" y="55328"/>
                  </a:moveTo>
                  <a:lnTo>
                    <a:pt x="771604" y="64853"/>
                  </a:lnTo>
                  <a:lnTo>
                    <a:pt x="806837" y="64853"/>
                  </a:lnTo>
                  <a:lnTo>
                    <a:pt x="806837" y="63555"/>
                  </a:lnTo>
                  <a:lnTo>
                    <a:pt x="802036" y="63555"/>
                  </a:lnTo>
                  <a:lnTo>
                    <a:pt x="787932" y="55328"/>
                  </a:lnTo>
                  <a:close/>
                </a:path>
                <a:path w="826135" h="111125">
                  <a:moveTo>
                    <a:pt x="0" y="45802"/>
                  </a:moveTo>
                  <a:lnTo>
                    <a:pt x="0" y="64852"/>
                  </a:lnTo>
                  <a:lnTo>
                    <a:pt x="771605" y="64852"/>
                  </a:lnTo>
                  <a:lnTo>
                    <a:pt x="787932" y="55328"/>
                  </a:lnTo>
                  <a:lnTo>
                    <a:pt x="771604" y="45803"/>
                  </a:lnTo>
                  <a:lnTo>
                    <a:pt x="0" y="45802"/>
                  </a:lnTo>
                  <a:close/>
                </a:path>
                <a:path w="826135" h="111125">
                  <a:moveTo>
                    <a:pt x="802036" y="47100"/>
                  </a:moveTo>
                  <a:lnTo>
                    <a:pt x="787932" y="55328"/>
                  </a:lnTo>
                  <a:lnTo>
                    <a:pt x="802036" y="63555"/>
                  </a:lnTo>
                  <a:lnTo>
                    <a:pt x="802036" y="47100"/>
                  </a:lnTo>
                  <a:close/>
                </a:path>
                <a:path w="826135" h="111125">
                  <a:moveTo>
                    <a:pt x="806837" y="47100"/>
                  </a:moveTo>
                  <a:lnTo>
                    <a:pt x="802036" y="47100"/>
                  </a:lnTo>
                  <a:lnTo>
                    <a:pt x="802036" y="63555"/>
                  </a:lnTo>
                  <a:lnTo>
                    <a:pt x="806837" y="63555"/>
                  </a:lnTo>
                  <a:lnTo>
                    <a:pt x="806837" y="47100"/>
                  </a:lnTo>
                  <a:close/>
                </a:path>
                <a:path w="826135" h="111125">
                  <a:moveTo>
                    <a:pt x="771604" y="45803"/>
                  </a:moveTo>
                  <a:lnTo>
                    <a:pt x="787932" y="55328"/>
                  </a:lnTo>
                  <a:lnTo>
                    <a:pt x="802036" y="47100"/>
                  </a:lnTo>
                  <a:lnTo>
                    <a:pt x="806837" y="47100"/>
                  </a:lnTo>
                  <a:lnTo>
                    <a:pt x="806837" y="45803"/>
                  </a:lnTo>
                  <a:lnTo>
                    <a:pt x="771604" y="458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004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Website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Model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Download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429066" y="5865876"/>
            <a:ext cx="81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69416" y="1643141"/>
            <a:ext cx="7043420" cy="4105910"/>
            <a:chOff x="1969416" y="1643141"/>
            <a:chExt cx="7043420" cy="4105910"/>
          </a:xfrm>
        </p:grpSpPr>
        <p:sp>
          <p:nvSpPr>
            <p:cNvPr id="9" name="object 9" descr=""/>
            <p:cNvSpPr/>
            <p:nvPr/>
          </p:nvSpPr>
          <p:spPr>
            <a:xfrm>
              <a:off x="1982116" y="1655841"/>
              <a:ext cx="7018020" cy="4080510"/>
            </a:xfrm>
            <a:custGeom>
              <a:avLst/>
              <a:gdLst/>
              <a:ahLst/>
              <a:cxnLst/>
              <a:rect l="l" t="t" r="r" b="b"/>
              <a:pathLst>
                <a:path w="7018020" h="4080510">
                  <a:moveTo>
                    <a:pt x="2924020" y="2884338"/>
                  </a:moveTo>
                  <a:lnTo>
                    <a:pt x="1169607" y="2884338"/>
                  </a:lnTo>
                  <a:lnTo>
                    <a:pt x="439163" y="4080241"/>
                  </a:lnTo>
                  <a:lnTo>
                    <a:pt x="2924020" y="2884338"/>
                  </a:lnTo>
                  <a:close/>
                </a:path>
                <a:path w="7018020" h="4080510">
                  <a:moveTo>
                    <a:pt x="6536918" y="0"/>
                  </a:moveTo>
                  <a:lnTo>
                    <a:pt x="480729" y="0"/>
                  </a:lnTo>
                  <a:lnTo>
                    <a:pt x="431577" y="2481"/>
                  </a:lnTo>
                  <a:lnTo>
                    <a:pt x="383845" y="9766"/>
                  </a:lnTo>
                  <a:lnTo>
                    <a:pt x="337774" y="21612"/>
                  </a:lnTo>
                  <a:lnTo>
                    <a:pt x="293607" y="37778"/>
                  </a:lnTo>
                  <a:lnTo>
                    <a:pt x="251584" y="58021"/>
                  </a:lnTo>
                  <a:lnTo>
                    <a:pt x="211948" y="82100"/>
                  </a:lnTo>
                  <a:lnTo>
                    <a:pt x="174940" y="109775"/>
                  </a:lnTo>
                  <a:lnTo>
                    <a:pt x="140802" y="140802"/>
                  </a:lnTo>
                  <a:lnTo>
                    <a:pt x="109775" y="174940"/>
                  </a:lnTo>
                  <a:lnTo>
                    <a:pt x="82100" y="211948"/>
                  </a:lnTo>
                  <a:lnTo>
                    <a:pt x="58021" y="251584"/>
                  </a:lnTo>
                  <a:lnTo>
                    <a:pt x="37778" y="293607"/>
                  </a:lnTo>
                  <a:lnTo>
                    <a:pt x="21612" y="337774"/>
                  </a:lnTo>
                  <a:lnTo>
                    <a:pt x="9766" y="383845"/>
                  </a:lnTo>
                  <a:lnTo>
                    <a:pt x="2481" y="431577"/>
                  </a:lnTo>
                  <a:lnTo>
                    <a:pt x="0" y="480729"/>
                  </a:lnTo>
                  <a:lnTo>
                    <a:pt x="0" y="2403617"/>
                  </a:lnTo>
                  <a:lnTo>
                    <a:pt x="2481" y="2452761"/>
                  </a:lnTo>
                  <a:lnTo>
                    <a:pt x="9766" y="2500493"/>
                  </a:lnTo>
                  <a:lnTo>
                    <a:pt x="21612" y="2546563"/>
                  </a:lnTo>
                  <a:lnTo>
                    <a:pt x="37778" y="2590730"/>
                  </a:lnTo>
                  <a:lnTo>
                    <a:pt x="58021" y="2632753"/>
                  </a:lnTo>
                  <a:lnTo>
                    <a:pt x="82100" y="2672389"/>
                  </a:lnTo>
                  <a:lnTo>
                    <a:pt x="109775" y="2709397"/>
                  </a:lnTo>
                  <a:lnTo>
                    <a:pt x="140802" y="2743536"/>
                  </a:lnTo>
                  <a:lnTo>
                    <a:pt x="174940" y="2774563"/>
                  </a:lnTo>
                  <a:lnTo>
                    <a:pt x="211948" y="2802237"/>
                  </a:lnTo>
                  <a:lnTo>
                    <a:pt x="251584" y="2826317"/>
                  </a:lnTo>
                  <a:lnTo>
                    <a:pt x="293607" y="2846560"/>
                  </a:lnTo>
                  <a:lnTo>
                    <a:pt x="337774" y="2862726"/>
                  </a:lnTo>
                  <a:lnTo>
                    <a:pt x="383845" y="2874572"/>
                  </a:lnTo>
                  <a:lnTo>
                    <a:pt x="431577" y="2881856"/>
                  </a:lnTo>
                  <a:lnTo>
                    <a:pt x="480729" y="2884338"/>
                  </a:lnTo>
                  <a:lnTo>
                    <a:pt x="6536918" y="2884338"/>
                  </a:lnTo>
                  <a:lnTo>
                    <a:pt x="6586070" y="2881856"/>
                  </a:lnTo>
                  <a:lnTo>
                    <a:pt x="6633802" y="2874572"/>
                  </a:lnTo>
                  <a:lnTo>
                    <a:pt x="6679872" y="2862726"/>
                  </a:lnTo>
                  <a:lnTo>
                    <a:pt x="6724040" y="2846560"/>
                  </a:lnTo>
                  <a:lnTo>
                    <a:pt x="6766062" y="2826317"/>
                  </a:lnTo>
                  <a:lnTo>
                    <a:pt x="6805699" y="2802237"/>
                  </a:lnTo>
                  <a:lnTo>
                    <a:pt x="6842707" y="2774563"/>
                  </a:lnTo>
                  <a:lnTo>
                    <a:pt x="6876845" y="2743536"/>
                  </a:lnTo>
                  <a:lnTo>
                    <a:pt x="6907872" y="2709397"/>
                  </a:lnTo>
                  <a:lnTo>
                    <a:pt x="6935546" y="2672389"/>
                  </a:lnTo>
                  <a:lnTo>
                    <a:pt x="6959626" y="2632753"/>
                  </a:lnTo>
                  <a:lnTo>
                    <a:pt x="6979869" y="2590730"/>
                  </a:lnTo>
                  <a:lnTo>
                    <a:pt x="6996035" y="2546563"/>
                  </a:lnTo>
                  <a:lnTo>
                    <a:pt x="7007881" y="2500493"/>
                  </a:lnTo>
                  <a:lnTo>
                    <a:pt x="7015165" y="2452761"/>
                  </a:lnTo>
                  <a:lnTo>
                    <a:pt x="7017647" y="2403617"/>
                  </a:lnTo>
                  <a:lnTo>
                    <a:pt x="7017647" y="480729"/>
                  </a:lnTo>
                  <a:lnTo>
                    <a:pt x="7015165" y="431577"/>
                  </a:lnTo>
                  <a:lnTo>
                    <a:pt x="7007881" y="383845"/>
                  </a:lnTo>
                  <a:lnTo>
                    <a:pt x="6996035" y="337774"/>
                  </a:lnTo>
                  <a:lnTo>
                    <a:pt x="6979869" y="293607"/>
                  </a:lnTo>
                  <a:lnTo>
                    <a:pt x="6959626" y="251584"/>
                  </a:lnTo>
                  <a:lnTo>
                    <a:pt x="6935546" y="211948"/>
                  </a:lnTo>
                  <a:lnTo>
                    <a:pt x="6907872" y="174940"/>
                  </a:lnTo>
                  <a:lnTo>
                    <a:pt x="6876845" y="140802"/>
                  </a:lnTo>
                  <a:lnTo>
                    <a:pt x="6842707" y="109775"/>
                  </a:lnTo>
                  <a:lnTo>
                    <a:pt x="6805699" y="82100"/>
                  </a:lnTo>
                  <a:lnTo>
                    <a:pt x="6766062" y="58021"/>
                  </a:lnTo>
                  <a:lnTo>
                    <a:pt x="6724040" y="37778"/>
                  </a:lnTo>
                  <a:lnTo>
                    <a:pt x="6679872" y="21612"/>
                  </a:lnTo>
                  <a:lnTo>
                    <a:pt x="6633802" y="9766"/>
                  </a:lnTo>
                  <a:lnTo>
                    <a:pt x="6586070" y="2481"/>
                  </a:lnTo>
                  <a:lnTo>
                    <a:pt x="6536918" y="0"/>
                  </a:lnTo>
                  <a:close/>
                </a:path>
              </a:pathLst>
            </a:custGeom>
            <a:solidFill>
              <a:srgbClr val="E97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82116" y="1655841"/>
              <a:ext cx="7018020" cy="4080510"/>
            </a:xfrm>
            <a:custGeom>
              <a:avLst/>
              <a:gdLst/>
              <a:ahLst/>
              <a:cxnLst/>
              <a:rect l="l" t="t" r="r" b="b"/>
              <a:pathLst>
                <a:path w="7018020" h="4080510">
                  <a:moveTo>
                    <a:pt x="0" y="480729"/>
                  </a:moveTo>
                  <a:lnTo>
                    <a:pt x="2481" y="431577"/>
                  </a:lnTo>
                  <a:lnTo>
                    <a:pt x="9766" y="383845"/>
                  </a:lnTo>
                  <a:lnTo>
                    <a:pt x="21612" y="337775"/>
                  </a:lnTo>
                  <a:lnTo>
                    <a:pt x="37778" y="293607"/>
                  </a:lnTo>
                  <a:lnTo>
                    <a:pt x="58021" y="251585"/>
                  </a:lnTo>
                  <a:lnTo>
                    <a:pt x="82100" y="211949"/>
                  </a:lnTo>
                  <a:lnTo>
                    <a:pt x="109775" y="174940"/>
                  </a:lnTo>
                  <a:lnTo>
                    <a:pt x="140802" y="140802"/>
                  </a:lnTo>
                  <a:lnTo>
                    <a:pt x="174940" y="109775"/>
                  </a:lnTo>
                  <a:lnTo>
                    <a:pt x="211948" y="82101"/>
                  </a:lnTo>
                  <a:lnTo>
                    <a:pt x="251584" y="58021"/>
                  </a:lnTo>
                  <a:lnTo>
                    <a:pt x="293607" y="37778"/>
                  </a:lnTo>
                  <a:lnTo>
                    <a:pt x="337774" y="21612"/>
                  </a:lnTo>
                  <a:lnTo>
                    <a:pt x="383845" y="9766"/>
                  </a:lnTo>
                  <a:lnTo>
                    <a:pt x="431577" y="2481"/>
                  </a:lnTo>
                  <a:lnTo>
                    <a:pt x="480728" y="0"/>
                  </a:lnTo>
                  <a:lnTo>
                    <a:pt x="1169608" y="0"/>
                  </a:lnTo>
                  <a:lnTo>
                    <a:pt x="2924020" y="0"/>
                  </a:lnTo>
                  <a:lnTo>
                    <a:pt x="6536919" y="0"/>
                  </a:lnTo>
                  <a:lnTo>
                    <a:pt x="6586070" y="2481"/>
                  </a:lnTo>
                  <a:lnTo>
                    <a:pt x="6633802" y="9766"/>
                  </a:lnTo>
                  <a:lnTo>
                    <a:pt x="6679873" y="21612"/>
                  </a:lnTo>
                  <a:lnTo>
                    <a:pt x="6724040" y="37778"/>
                  </a:lnTo>
                  <a:lnTo>
                    <a:pt x="6766062" y="58021"/>
                  </a:lnTo>
                  <a:lnTo>
                    <a:pt x="6805699" y="82101"/>
                  </a:lnTo>
                  <a:lnTo>
                    <a:pt x="6842707" y="109775"/>
                  </a:lnTo>
                  <a:lnTo>
                    <a:pt x="6876845" y="140802"/>
                  </a:lnTo>
                  <a:lnTo>
                    <a:pt x="6907872" y="174940"/>
                  </a:lnTo>
                  <a:lnTo>
                    <a:pt x="6935547" y="211949"/>
                  </a:lnTo>
                  <a:lnTo>
                    <a:pt x="6959626" y="251585"/>
                  </a:lnTo>
                  <a:lnTo>
                    <a:pt x="6979869" y="293607"/>
                  </a:lnTo>
                  <a:lnTo>
                    <a:pt x="6996035" y="337775"/>
                  </a:lnTo>
                  <a:lnTo>
                    <a:pt x="7007881" y="383845"/>
                  </a:lnTo>
                  <a:lnTo>
                    <a:pt x="7015166" y="431577"/>
                  </a:lnTo>
                  <a:lnTo>
                    <a:pt x="7017648" y="480729"/>
                  </a:lnTo>
                  <a:lnTo>
                    <a:pt x="7017648" y="1682534"/>
                  </a:lnTo>
                  <a:lnTo>
                    <a:pt x="7017648" y="2403617"/>
                  </a:lnTo>
                  <a:lnTo>
                    <a:pt x="7015166" y="2452761"/>
                  </a:lnTo>
                  <a:lnTo>
                    <a:pt x="7007881" y="2500493"/>
                  </a:lnTo>
                  <a:lnTo>
                    <a:pt x="6996035" y="2546564"/>
                  </a:lnTo>
                  <a:lnTo>
                    <a:pt x="6979869" y="2590731"/>
                  </a:lnTo>
                  <a:lnTo>
                    <a:pt x="6959626" y="2632753"/>
                  </a:lnTo>
                  <a:lnTo>
                    <a:pt x="6935547" y="2672390"/>
                  </a:lnTo>
                  <a:lnTo>
                    <a:pt x="6907872" y="2709398"/>
                  </a:lnTo>
                  <a:lnTo>
                    <a:pt x="6876845" y="2743536"/>
                  </a:lnTo>
                  <a:lnTo>
                    <a:pt x="6842707" y="2774563"/>
                  </a:lnTo>
                  <a:lnTo>
                    <a:pt x="6805699" y="2802238"/>
                  </a:lnTo>
                  <a:lnTo>
                    <a:pt x="6766062" y="2826317"/>
                  </a:lnTo>
                  <a:lnTo>
                    <a:pt x="6724040" y="2846560"/>
                  </a:lnTo>
                  <a:lnTo>
                    <a:pt x="6679873" y="2862726"/>
                  </a:lnTo>
                  <a:lnTo>
                    <a:pt x="6633802" y="2874572"/>
                  </a:lnTo>
                  <a:lnTo>
                    <a:pt x="6586070" y="2881857"/>
                  </a:lnTo>
                  <a:lnTo>
                    <a:pt x="6536919" y="2884339"/>
                  </a:lnTo>
                  <a:lnTo>
                    <a:pt x="2924020" y="2884339"/>
                  </a:lnTo>
                  <a:lnTo>
                    <a:pt x="439163" y="4080242"/>
                  </a:lnTo>
                  <a:lnTo>
                    <a:pt x="1169608" y="2884339"/>
                  </a:lnTo>
                  <a:lnTo>
                    <a:pt x="480728" y="2884339"/>
                  </a:lnTo>
                  <a:lnTo>
                    <a:pt x="431577" y="2881857"/>
                  </a:lnTo>
                  <a:lnTo>
                    <a:pt x="383845" y="2874572"/>
                  </a:lnTo>
                  <a:lnTo>
                    <a:pt x="337774" y="2862726"/>
                  </a:lnTo>
                  <a:lnTo>
                    <a:pt x="293607" y="2846560"/>
                  </a:lnTo>
                  <a:lnTo>
                    <a:pt x="251584" y="2826317"/>
                  </a:lnTo>
                  <a:lnTo>
                    <a:pt x="211948" y="2802238"/>
                  </a:lnTo>
                  <a:lnTo>
                    <a:pt x="174940" y="2774563"/>
                  </a:lnTo>
                  <a:lnTo>
                    <a:pt x="140802" y="2743536"/>
                  </a:lnTo>
                  <a:lnTo>
                    <a:pt x="109775" y="2709398"/>
                  </a:lnTo>
                  <a:lnTo>
                    <a:pt x="82100" y="2672390"/>
                  </a:lnTo>
                  <a:lnTo>
                    <a:pt x="58021" y="2632753"/>
                  </a:lnTo>
                  <a:lnTo>
                    <a:pt x="37778" y="2590731"/>
                  </a:lnTo>
                  <a:lnTo>
                    <a:pt x="21612" y="2546564"/>
                  </a:lnTo>
                  <a:lnTo>
                    <a:pt x="9766" y="2500493"/>
                  </a:lnTo>
                  <a:lnTo>
                    <a:pt x="2481" y="2452761"/>
                  </a:lnTo>
                  <a:lnTo>
                    <a:pt x="0" y="2403610"/>
                  </a:lnTo>
                  <a:lnTo>
                    <a:pt x="0" y="1682534"/>
                  </a:lnTo>
                  <a:lnTo>
                    <a:pt x="0" y="480729"/>
                  </a:lnTo>
                  <a:close/>
                </a:path>
              </a:pathLst>
            </a:custGeom>
            <a:ln w="25400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726340" y="1854708"/>
            <a:ext cx="5540375" cy="2466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936625" marR="939165">
              <a:lnSpc>
                <a:spcPct val="101299"/>
              </a:lnSpc>
              <a:spcBef>
                <a:spcPts val="50"/>
              </a:spcBef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Sales Representatives.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algn="ctr" marL="12700" marR="5080" indent="-10160">
              <a:lnSpc>
                <a:spcPct val="101299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internally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have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9237" y="6421225"/>
              <a:ext cx="1490468" cy="2604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14411" y="4328173"/>
              <a:ext cx="9360535" cy="0"/>
            </a:xfrm>
            <a:custGeom>
              <a:avLst/>
              <a:gdLst/>
              <a:ahLst/>
              <a:cxnLst/>
              <a:rect l="l" t="t" r="r" b="b"/>
              <a:pathLst>
                <a:path w="9360535" h="0">
                  <a:moveTo>
                    <a:pt x="0" y="0"/>
                  </a:moveTo>
                  <a:lnTo>
                    <a:pt x="9360000" y="1"/>
                  </a:lnTo>
                </a:path>
              </a:pathLst>
            </a:custGeom>
            <a:ln w="1905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2830" y="3614420"/>
            <a:ext cx="35629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SiC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MOSFET </a:t>
            </a:r>
            <a:r>
              <a:rPr dirty="0" spc="-10">
                <a:latin typeface="Arial"/>
                <a:cs typeface="Arial"/>
              </a:rPr>
              <a:t>Model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5E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2022-08-12T20:03:21Z</dcterms:created>
  <dcterms:modified xsi:type="dcterms:W3CDTF">2022-08-12T20:03:21Z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LastSaved">
    <vt:filetime>2022-08-12T00:00:00Z</vt:filetime>
  </property>
  <property fmtid="{D5CDD505-2E9C-101B-9397-08002B2CF9AE}" pid="4" name="Producer">
    <vt:lpwstr>macOS Version 11.6.8 (assemblage 20G730) Quartz PDFContext</vt:lpwstr>
  </property>
</Properties>
</file>